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</p:sldIdLst>
  <p:sldSz cx="9144000" cy="5143500" type="screen16x9"/>
  <p:notesSz cx="6858000" cy="9144000"/>
  <p:embeddedFontLst>
    <p:embeddedFont>
      <p:font typeface="Robot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1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34" y="114"/>
      </p:cViewPr>
      <p:guideLst>
        <p:guide orient="horz" pos="18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65980a3c0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65980a3c0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a499c11a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a499c11a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a499c11ad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a499c11ad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65980a3c0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65980a3c0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a499c11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a499c11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653ee5f91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653ee5f91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d65980a3c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d65980a3c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a499c11ad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a499c11ad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65980a3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65980a3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d65980a3c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d65980a3c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da499c11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da499c11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d65980a3c0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d65980a3c0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d65980a3c0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d65980a3c0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da499c11a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da499c11ad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a499c11ad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a499c11ad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a499c11a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a499c11a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a499c11ad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da499c11ad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da499c11ad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da499c11ad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da499c11ad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da499c11ad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da499c11ad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da499c11ad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d65980a3c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d65980a3c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da499c11a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da499c11a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65980a3c0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d65980a3c0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65980a3c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65980a3c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d6666f25e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d6666f25e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d65980a3c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d65980a3c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da499c11a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da499c11ad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da499c11a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da499c11a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da499c11a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da499c11a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65980a3c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d65980a3c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d65980a3c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d65980a3c0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d65980a3c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d65980a3c0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da499c11a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da499c11a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d65980a3c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d65980a3c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d65980a3c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d65980a3c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d65980a3c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d65980a3c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d6666f25ed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d6666f25ed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da499c11ad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da499c11ad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d6666f25ed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d6666f25ed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d6666f25ed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d6666f25ed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da499c11a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da499c11a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da499c11a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da499c11a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a499c11a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a499c11a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653ee5f91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653ee5f91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d653ee5f91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d653ee5f91_4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hyperlink" Target="https://www.youtube.com/channel/UCd51qZ7IDBHepRH7DrlPnqA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flipH="1">
            <a:off x="6843900" y="924550"/>
            <a:ext cx="2300100" cy="4218900"/>
          </a:xfrm>
          <a:prstGeom prst="rtTriangle">
            <a:avLst/>
          </a:prstGeom>
          <a:solidFill>
            <a:srgbClr val="0097A7">
              <a:alpha val="989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 rot="10800000" flipH="1">
            <a:off x="0" y="-100"/>
            <a:ext cx="1137000" cy="1998000"/>
          </a:xfrm>
          <a:prstGeom prst="rtTriangle">
            <a:avLst/>
          </a:prstGeom>
          <a:solidFill>
            <a:srgbClr val="0097A7">
              <a:alpha val="764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5"/>
              </a:highlight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311700" y="1743800"/>
            <a:ext cx="8520600" cy="16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Реабилитационный наркологический центр</a:t>
            </a:r>
            <a:endParaRPr sz="4200" b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1190125" y="106350"/>
            <a:ext cx="7460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Министерство здравоохранения Иркутской области</a:t>
            </a:r>
            <a:endParaRPr sz="18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ОГБУЗ “Иркутский областной психоневрологический диспансер”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490974" y="3974475"/>
            <a:ext cx="5573245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 smtClean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Читняев Геннадий Геннадьевич                                                              </a:t>
            </a:r>
            <a:r>
              <a:rPr lang="ru" b="1" dirty="0" smtClean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20 </a:t>
            </a:r>
            <a:r>
              <a:rPr lang="ru" b="1" dirty="0" smtClean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мая 2021 </a:t>
            </a:r>
            <a:r>
              <a:rPr lang="ru" b="1" dirty="0" smtClean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год</a:t>
            </a:r>
            <a:endParaRPr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242273"/>
            <a:ext cx="9143999" cy="465895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945800"/>
            <a:ext cx="8520600" cy="39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5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 Комбинация </a:t>
            </a:r>
            <a:r>
              <a:rPr lang="ru" sz="2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фармакотерапии, психотерапии и методов социально-психологической реабилитации (мотивационное интервью, конфронтационный метод, метод группового взаимодействия, когнитивно-поведенческая и личностно-ориентированная психотерапия, элементы системной семейной терапии, гештальт-терапии, трансактного анализа; арт-терапия; релаксационные техники; противорецидивные тренинги)</a:t>
            </a:r>
            <a:endParaRPr sz="2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endParaRPr sz="2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ru" sz="2500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 Элементы </a:t>
            </a:r>
            <a:r>
              <a:rPr lang="ru" sz="2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Миннесотской модели (мультипрофессиональная команда, сотрудничество с группами самопомощи, программа «12 шагов» и принципы терапевтического сообщества)</a:t>
            </a:r>
            <a:endParaRPr sz="2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/>
          </p:nvPr>
        </p:nvSpPr>
        <p:spPr>
          <a:xfrm>
            <a:off x="311700" y="22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Программа реабилитации</a:t>
            </a:r>
            <a:endParaRPr sz="32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</a:rPr>
              <a:t>Цели программы медицинской реабилитации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2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5250" dirty="0"/>
              <a:t>● </a:t>
            </a:r>
            <a:r>
              <a:rPr lang="ru" sz="5250" b="1" dirty="0">
                <a:solidFill>
                  <a:srgbClr val="000000"/>
                </a:solidFill>
              </a:rPr>
              <a:t>помощь пациенту в достижении полного воздержания от употребления ПАВ;</a:t>
            </a:r>
            <a:endParaRPr sz="525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5250" dirty="0">
                <a:solidFill>
                  <a:srgbClr val="000000"/>
                </a:solidFill>
              </a:rPr>
              <a:t>● </a:t>
            </a:r>
            <a:r>
              <a:rPr lang="ru" sz="5250" b="1" dirty="0">
                <a:solidFill>
                  <a:srgbClr val="000000"/>
                </a:solidFill>
              </a:rPr>
              <a:t>улучшение физического, эмоционального и психологического здоровья пациент</a:t>
            </a:r>
            <a:r>
              <a:rPr lang="ru-RU" sz="5250" b="1" dirty="0">
                <a:solidFill>
                  <a:srgbClr val="000000"/>
                </a:solidFill>
              </a:rPr>
              <a:t>а</a:t>
            </a:r>
            <a:r>
              <a:rPr lang="ru" sz="5250" b="1" dirty="0">
                <a:solidFill>
                  <a:srgbClr val="000000"/>
                </a:solidFill>
              </a:rPr>
              <a:t>;</a:t>
            </a:r>
            <a:endParaRPr sz="525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5250" dirty="0">
                <a:solidFill>
                  <a:srgbClr val="000000"/>
                </a:solidFill>
              </a:rPr>
              <a:t>● </a:t>
            </a:r>
            <a:r>
              <a:rPr lang="ru" sz="5250" b="1" dirty="0">
                <a:solidFill>
                  <a:srgbClr val="000000"/>
                </a:solidFill>
              </a:rPr>
              <a:t>улучшение семейных и других межличностных отношений пациента;</a:t>
            </a:r>
            <a:endParaRPr sz="525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5250" dirty="0">
                <a:solidFill>
                  <a:srgbClr val="000000"/>
                </a:solidFill>
              </a:rPr>
              <a:t>● </a:t>
            </a:r>
            <a:r>
              <a:rPr lang="ru" sz="5250" b="1" dirty="0">
                <a:solidFill>
                  <a:srgbClr val="000000"/>
                </a:solidFill>
              </a:rPr>
              <a:t>улучшение социального функционирования;</a:t>
            </a:r>
            <a:endParaRPr sz="525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ru" sz="5250" dirty="0">
                <a:solidFill>
                  <a:srgbClr val="000000"/>
                </a:solidFill>
              </a:rPr>
              <a:t>● </a:t>
            </a:r>
            <a:r>
              <a:rPr lang="ru" sz="5250" b="1" dirty="0">
                <a:solidFill>
                  <a:srgbClr val="000000"/>
                </a:solidFill>
              </a:rPr>
              <a:t>отказ от противоправной деятельности.</a:t>
            </a:r>
            <a:endParaRPr sz="525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22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</a:rPr>
              <a:t>Задачи программы медицинской реабилитации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892500"/>
            <a:ext cx="8520600" cy="42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3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Проведение первичного отбора пациентов из числа обратившихся за помощью с учетом выраженности мотивации и наличия установок на лечение;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проведение индивидуального психологического консультирования с каждым пациентом по стандартизированной схеме;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участие всех пациентов в групповом консультировании (терапии);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участие всех пациентов в групповых образовательных сессиях (лекции, тренинги);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индивидуальные занятия каждого пациента с психологом (</a:t>
            </a:r>
            <a:r>
              <a:rPr lang="ru-RU" sz="4000" b="1" dirty="0"/>
              <a:t>психотерапевтом)</a:t>
            </a:r>
            <a:r>
              <a:rPr lang="ru" sz="4000" b="1" dirty="0"/>
              <a:t>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консультация врачей-специалистов для каждого пациента;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/>
              <a:t>● </a:t>
            </a:r>
            <a:r>
              <a:rPr lang="ru" sz="4000" b="1" dirty="0"/>
              <a:t>посещение всеми пациентами во время прохождения реабилитационной программы собраний Анонимных Алкоголиков (АА) и Анонимных Наркоманов (АН) ;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7500"/>
              <a:buFont typeface="Arial"/>
              <a:buNone/>
            </a:pPr>
            <a:r>
              <a:rPr lang="ru" sz="4000" dirty="0"/>
              <a:t>● </a:t>
            </a:r>
            <a:r>
              <a:rPr lang="ru" sz="4000" b="1" dirty="0"/>
              <a:t>активное привлечение в терапевтические и образовательные программы родственников и значимых для пациентов людей.</a:t>
            </a:r>
            <a:endParaRPr sz="40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025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783450" y="63775"/>
            <a:ext cx="75771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Медицинский блок</a:t>
            </a:r>
            <a:endParaRPr sz="320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0" y="797025"/>
            <a:ext cx="9144000" cy="434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900275"/>
            <a:ext cx="8520600" cy="40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84615"/>
              <a:buFont typeface="Arial"/>
              <a:buNone/>
            </a:pPr>
            <a:r>
              <a:rPr lang="ru" sz="1300" dirty="0">
                <a:solidFill>
                  <a:schemeClr val="dk1"/>
                </a:solidFill>
              </a:rPr>
              <a:t>- </a:t>
            </a:r>
            <a:r>
              <a:rPr lang="ru" sz="1852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Осмотр специалистов</a:t>
            </a: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совместный осмотр врача психиатра - нарколога с заведующим отделением,  осмотр терапевта, осмотр невролога, психолога. В состав медицинского блока входит также консультация врача физиотерапевта, и получение физиопроцедур по показаниям. </a:t>
            </a: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852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Лабораторные методы обследования</a:t>
            </a: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: клинический анализ крови, общий анализ мочи, биохимический анализ крови, кровь на ВИЧ, кровь на РМП,  бак.анализы, флюорография органов грудной клетки в двух проекциях 2 раза в год, моча на наличие ПАВ.</a:t>
            </a: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852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Инструментальные методы</a:t>
            </a: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– ЭКГ, ЭЭГ (по показаниям).</a:t>
            </a: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При выявлении </a:t>
            </a:r>
            <a:r>
              <a:rPr lang="ru" sz="1852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сопутствующих заболеваний </a:t>
            </a: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(острое состояние или рецидив сопутствующей патологии), пациенты получают консультацию узких специалистов по м.ж.</a:t>
            </a: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Получают медикаментозное лечение, направленное на восстановление функций внутренних органов – гепатопротекторы, ноотропы, мультивитаминные комплексы, сенсибилизирующие препараты, антагонисты опиоидных рецепторов.</a:t>
            </a: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endParaRPr sz="185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59367"/>
              <a:buFont typeface="Arial"/>
              <a:buNone/>
            </a:pPr>
            <a:r>
              <a:rPr lang="ru" sz="185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lang="ru" sz="1845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Одним из моментов медицинского блока являются </a:t>
            </a:r>
            <a:r>
              <a:rPr lang="ru" sz="1845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водные процедуры – закаливание</a:t>
            </a:r>
            <a:r>
              <a:rPr lang="ru" sz="1845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которые представлены в стационарной программе обливанием. На территории диспансера выделено специально оборудованное для  проведения обливания место. Пациенты обливаются утром после подъема. В случае наличия противопоказаний к процедуре закаливания,  выявленных узкими специалистами, обливание отменяе</a:t>
            </a:r>
            <a:r>
              <a:rPr lang="ru" sz="1602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тся.</a:t>
            </a:r>
            <a:endParaRPr sz="1602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-223175" y="0"/>
            <a:ext cx="93671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 txBox="1">
            <a:spLocks noGrp="1"/>
          </p:cNvSpPr>
          <p:nvPr>
            <p:ph type="title"/>
          </p:nvPr>
        </p:nvSpPr>
        <p:spPr>
          <a:xfrm>
            <a:off x="311700" y="275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50" b="1">
                <a:solidFill>
                  <a:srgbClr val="1C4587"/>
                </a:solidFill>
              </a:rPr>
              <a:t>Фармакотерапия</a:t>
            </a:r>
            <a:endParaRPr sz="3520" b="1">
              <a:solidFill>
                <a:srgbClr val="1C4587"/>
              </a:solidFill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Сенсибилизирующие препараты (Тетурам, Мидзо, Лидевин);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Антагонисты опиоидных рецепторов (Вивитрол, Налтрексон);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Гепатопротекторы (Гепа-Мерц, Гептрал, Самеликс);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Ноотропы (Фенибут, Пантогам, Пирацетам, Мексидол);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Антиконвульманты (нормотимики);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Корректоры поведения (Неулептил);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434343"/>
                </a:solidFill>
              </a:rPr>
              <a:t>● Мультивитаминные комплексы.</a:t>
            </a: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502975" y="445025"/>
            <a:ext cx="28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OXY-SPA</a:t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 rotWithShape="1">
          <a:blip r:embed="rId3">
            <a:alphaModFix/>
          </a:blip>
          <a:srcRect r="31328"/>
          <a:stretch/>
        </p:blipFill>
        <p:spPr>
          <a:xfrm>
            <a:off x="4155175" y="0"/>
            <a:ext cx="4988825" cy="519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8"/>
          <p:cNvSpPr/>
          <p:nvPr/>
        </p:nvSpPr>
        <p:spPr>
          <a:xfrm>
            <a:off x="0" y="100"/>
            <a:ext cx="4155300" cy="5143500"/>
          </a:xfrm>
          <a:prstGeom prst="rect">
            <a:avLst/>
          </a:prstGeom>
          <a:solidFill>
            <a:srgbClr val="0097A7">
              <a:alpha val="782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8"/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7063575" y="4479149"/>
            <a:ext cx="1958799" cy="6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8"/>
          <p:cNvSpPr txBox="1"/>
          <p:nvPr/>
        </p:nvSpPr>
        <p:spPr>
          <a:xfrm>
            <a:off x="74400" y="1477150"/>
            <a:ext cx="4080900" cy="25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Современное оборудование центра - аппаратный комплекс физиотерапевтическая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</a:rPr>
              <a:t>оздоровительно-реабилитационная капсула АЛЬФА ОКСИ-СПА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32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9"/>
          <p:cNvSpPr/>
          <p:nvPr/>
        </p:nvSpPr>
        <p:spPr>
          <a:xfrm>
            <a:off x="138150" y="95650"/>
            <a:ext cx="4580400" cy="2561100"/>
          </a:xfrm>
          <a:prstGeom prst="rect">
            <a:avLst/>
          </a:prstGeom>
          <a:solidFill>
            <a:srgbClr val="0097A7">
              <a:alpha val="585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 txBox="1"/>
          <p:nvPr/>
        </p:nvSpPr>
        <p:spPr>
          <a:xfrm>
            <a:off x="164700" y="529600"/>
            <a:ext cx="45273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Процедуры в OxySpa способствуют быстрому проникновению кислорода в глубокие слои кожи, лимфатическую и кровеносную системы.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lt1"/>
                </a:solidFill>
              </a:rPr>
              <a:t>Ускоряется циркуляция крови, обогащенной кислородом, что способствует более выраженной детоксикации, улучшению регенераторных процессов всех органов организма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9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4398"/>
              <a:buFont typeface="Arial"/>
              <a:buNone/>
            </a:pPr>
            <a:r>
              <a:rPr lang="ru" dirty="0"/>
              <a:t>● </a:t>
            </a:r>
            <a:r>
              <a:rPr lang="ru" sz="1708" b="1" dirty="0"/>
              <a:t>Индивидуальное и групповое психологическое консультирование, в частности: метод усиления мотивации, мотивационное интервью, мотивационная психотерапия, конфронтационный метод, метод группового взаимодействия, когнитивно-поведенческий подход;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" sz="1708" b="1" dirty="0"/>
              <a:t>Противорецидивные тренинги (групповые и индивидуальные);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" sz="1708" b="1" dirty="0"/>
              <a:t>Программа «12 шагов» и принцип терапевтического сообщества;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Р</a:t>
            </a:r>
            <a:r>
              <a:rPr lang="ru" sz="1708" b="1" dirty="0"/>
              <a:t>елаксационные техники и аутогенная тренировка, как антистрессовая методика;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Э</a:t>
            </a:r>
            <a:r>
              <a:rPr lang="ru" sz="1708" b="1" dirty="0"/>
              <a:t>лементы системной семейной терапии;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Э</a:t>
            </a:r>
            <a:r>
              <a:rPr lang="ru" sz="1708" b="1" dirty="0"/>
              <a:t>лементы транзактного анализа;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Э</a:t>
            </a:r>
            <a:r>
              <a:rPr lang="ru" sz="1708" b="1" dirty="0"/>
              <a:t>лементы арттерапии, лепки;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Ф</a:t>
            </a:r>
            <a:r>
              <a:rPr lang="ru" sz="1708" b="1" dirty="0"/>
              <a:t>ильмотерапия;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Т</a:t>
            </a:r>
            <a:r>
              <a:rPr lang="ru" sz="1708" b="1" dirty="0"/>
              <a:t>ворческая мастерская;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Ш</a:t>
            </a:r>
            <a:r>
              <a:rPr lang="ru" sz="1708" b="1" dirty="0"/>
              <a:t>вейная мастерская;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Т</a:t>
            </a:r>
            <a:r>
              <a:rPr lang="ru" sz="1708" b="1" dirty="0"/>
              <a:t>рудотерапия; Танцевально-двигательная терапия;</a:t>
            </a:r>
            <a:endParaRPr sz="1708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179"/>
              <a:buFont typeface="Arial"/>
              <a:buNone/>
            </a:pPr>
            <a:r>
              <a:rPr lang="ru" sz="2108" dirty="0"/>
              <a:t>● </a:t>
            </a:r>
            <a:r>
              <a:rPr lang="ru-RU" sz="2108" dirty="0"/>
              <a:t>С</a:t>
            </a:r>
            <a:r>
              <a:rPr lang="ru" sz="1708" b="1" dirty="0"/>
              <a:t>портивные и культурно-массовые мероприятия. </a:t>
            </a:r>
            <a:endParaRPr sz="1708" b="1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/>
          </p:nvPr>
        </p:nvSpPr>
        <p:spPr>
          <a:xfrm>
            <a:off x="311700" y="275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ru" sz="2500" b="1">
                <a:solidFill>
                  <a:srgbClr val="073763"/>
                </a:solidFill>
              </a:rPr>
              <a:t>Методы реабилитационной программы</a:t>
            </a:r>
            <a:endParaRPr sz="2500" b="1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64825" y="83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Психотерапевтический блок</a:t>
            </a:r>
            <a:endParaRPr sz="322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7" name="Google Shape;187;p31"/>
          <p:cNvSpPr txBox="1">
            <a:spLocks noGrp="1"/>
          </p:cNvSpPr>
          <p:nvPr>
            <p:ph type="body" idx="1"/>
          </p:nvPr>
        </p:nvSpPr>
        <p:spPr>
          <a:xfrm>
            <a:off x="4135225" y="791850"/>
            <a:ext cx="4750200" cy="417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dirty="0"/>
              <a:t>Групповая терапия</a:t>
            </a:r>
            <a:endParaRPr sz="21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</a:rPr>
              <a:t>• </a:t>
            </a: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Участие пациентов в групповых занятиях позволяет им прийти к осознанию у себя вредных последствий употребления ПАВ и признанию химической зависимости как неизлечимого заболевания, принятию зависимости, т. е. формированию осознания, что дальнейшая жизнь возможна  при полном отказе от ПАВ, пониманию пациентами необходимости принятия дальнейшей помощи –участие в группах поддержки «12 шагов». Групповые занятия также  помогают преодолеть сопротивление лечению и приобрести новые коммуникативные навыки общения и проявления  эмоций. </a:t>
            </a:r>
            <a:endParaRPr sz="2100" dirty="0"/>
          </a:p>
        </p:txBody>
      </p:sp>
      <p:pic>
        <p:nvPicPr>
          <p:cNvPr id="188" name="Google Shape;188;p31"/>
          <p:cNvPicPr preferRelativeResize="0"/>
          <p:nvPr/>
        </p:nvPicPr>
        <p:blipFill rotWithShape="1">
          <a:blip r:embed="rId3">
            <a:alphaModFix/>
          </a:blip>
          <a:srcRect r="42005"/>
          <a:stretch/>
        </p:blipFill>
        <p:spPr>
          <a:xfrm>
            <a:off x="308200" y="1095800"/>
            <a:ext cx="3600000" cy="36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9" name="Google Shape;189;p31"/>
          <p:cNvPicPr preferRelativeResize="0"/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7035023" y="4437575"/>
            <a:ext cx="1944000" cy="6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body" idx="1"/>
          </p:nvPr>
        </p:nvSpPr>
        <p:spPr>
          <a:xfrm>
            <a:off x="322325" y="579600"/>
            <a:ext cx="4523700" cy="39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Работа на группе осуществляется по принципу обратной связи – участники группы делятся своими чувствами </a:t>
            </a:r>
            <a:r>
              <a:rPr lang="ru-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 эмоциями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не оценива</a:t>
            </a:r>
            <a:r>
              <a:rPr lang="ru-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я,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и не критику</a:t>
            </a:r>
            <a:r>
              <a:rPr lang="ru-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я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друг друга.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68750"/>
              <a:buFont typeface="Arial"/>
              <a:buNone/>
            </a:pP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just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Выполнение  задач групповой терапии, возможно, благодаря </a:t>
            </a:r>
            <a:r>
              <a:rPr lang="ru-RU" sz="16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написа</a:t>
            </a:r>
            <a:r>
              <a:rPr lang="ru" sz="1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нию пациентами индивидуальных заданий (согласно ИРП),  и   предоставлению этих заданий на группе, а также, знанию ведущим группы особенностей групповой динамики. </a:t>
            </a:r>
            <a:endParaRPr sz="1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6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5" name="Google Shape;195;p32"/>
          <p:cNvPicPr preferRelativeResize="0"/>
          <p:nvPr/>
        </p:nvPicPr>
        <p:blipFill rotWithShape="1">
          <a:blip r:embed="rId3">
            <a:alphaModFix/>
          </a:blip>
          <a:srcRect l="5476" r="7316"/>
          <a:stretch/>
        </p:blipFill>
        <p:spPr>
          <a:xfrm>
            <a:off x="5217875" y="771750"/>
            <a:ext cx="3600000" cy="36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87500" y="127525"/>
            <a:ext cx="1944000" cy="6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237308" y="10141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rgbClr val="073763"/>
                </a:solidFill>
              </a:rPr>
              <a:t>Тема: «Медицинская реабилитация больных с наркологическими заболеваниями».</a:t>
            </a:r>
            <a:endParaRPr b="1" dirty="0">
              <a:solidFill>
                <a:srgbClr val="07376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311700" y="31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73763"/>
                </a:solidFill>
              </a:rPr>
              <a:t>Кабинет психотерапевта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 rotWithShape="1">
          <a:blip r:embed="rId3">
            <a:alphaModFix/>
          </a:blip>
          <a:srcRect t="16538" b="9991"/>
          <a:stretch/>
        </p:blipFill>
        <p:spPr>
          <a:xfrm>
            <a:off x="1229713" y="890200"/>
            <a:ext cx="6684600" cy="4049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2749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73763"/>
                </a:solidFill>
              </a:rPr>
              <a:t>Кабинет психотерапевта</a:t>
            </a:r>
            <a:endParaRPr b="1">
              <a:solidFill>
                <a:srgbClr val="073763"/>
              </a:solidFill>
            </a:endParaRPr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9" name="Google Shape;209;p34"/>
          <p:cNvPicPr preferRelativeResize="0"/>
          <p:nvPr/>
        </p:nvPicPr>
        <p:blipFill rotWithShape="1">
          <a:blip r:embed="rId3">
            <a:alphaModFix/>
          </a:blip>
          <a:srcRect t="14588"/>
          <a:stretch/>
        </p:blipFill>
        <p:spPr>
          <a:xfrm>
            <a:off x="1592001" y="1017725"/>
            <a:ext cx="5960100" cy="381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5"/>
          <p:cNvPicPr preferRelativeResize="0"/>
          <p:nvPr/>
        </p:nvPicPr>
        <p:blipFill rotWithShape="1">
          <a:blip r:embed="rId3">
            <a:alphaModFix amt="35000"/>
          </a:blip>
          <a:srcRect t="6735" r="1429" b="18002"/>
          <a:stretch/>
        </p:blipFill>
        <p:spPr>
          <a:xfrm>
            <a:off x="0" y="-191275"/>
            <a:ext cx="9144000" cy="548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311700" y="242300"/>
            <a:ext cx="8520600" cy="7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>
                <a:solidFill>
                  <a:srgbClr val="073763"/>
                </a:solidFill>
              </a:rPr>
              <a:t>Мотивационное интервью – что это?</a:t>
            </a:r>
            <a:endParaRPr sz="3200" b="1">
              <a:solidFill>
                <a:srgbClr val="073763"/>
              </a:solidFill>
            </a:endParaRPr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● </a:t>
            </a:r>
            <a:r>
              <a:rPr lang="ru" sz="2000">
                <a:solidFill>
                  <a:srgbClr val="000000"/>
                </a:solidFill>
              </a:rPr>
              <a:t>Метод коммуникации (общения), направленный на то, чтобы подготовить пациента к изменению;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000000"/>
                </a:solidFill>
              </a:rPr>
              <a:t>● Одновременно директивный и сконцентрированный на пациенте;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000000"/>
                </a:solidFill>
              </a:rPr>
              <a:t>● Направленный на повышение мотивации;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000000"/>
                </a:solidFill>
              </a:rPr>
              <a:t>● Через исследование и преодоление амбивалентности (противоречий, двойственности).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200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7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13395"/>
            <a:ext cx="9144000" cy="511671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22">
                <a:solidFill>
                  <a:srgbClr val="073763"/>
                </a:solidFill>
              </a:rPr>
              <a:t>Мотивационное интервью</a:t>
            </a:r>
            <a:endParaRPr sz="3022">
              <a:solidFill>
                <a:srgbClr val="073763"/>
              </a:solidFill>
            </a:endParaRPr>
          </a:p>
        </p:txBody>
      </p:sp>
      <p:sp>
        <p:nvSpPr>
          <p:cNvPr id="230" name="Google Shape;230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● Побуждающие вопросы;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● Недостатки текущей ситуации: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Какие проблемы у тебя возникли, с тех пор, как ты начал употреблять ПАВ?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Каким образом эти проблемы стали тебе мешать?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Как ты думаешь, что может случиться, если ты ничего не изменишь?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● Преимущества изменений: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Что бы ты хотел изменить в своей жизни?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Какие преимущества эти изменения бы внесли?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- </a:t>
            </a:r>
            <a:r>
              <a:rPr lang="ru" sz="1600">
                <a:solidFill>
                  <a:srgbClr val="000000"/>
                </a:solidFill>
              </a:rPr>
              <a:t>Как бы ты хотел, чтобы твоя жизнь выглядела к зиме/ весне/ лету/осени?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8"/>
          <p:cNvPicPr preferRelativeResize="0"/>
          <p:nvPr/>
        </p:nvPicPr>
        <p:blipFill rotWithShape="1">
          <a:blip r:embed="rId3">
            <a:alphaModFix amt="33000"/>
          </a:blip>
          <a:srcRect t="8184" b="11501"/>
          <a:stretch/>
        </p:blipFill>
        <p:spPr>
          <a:xfrm>
            <a:off x="0" y="0"/>
            <a:ext cx="9144001" cy="518442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8"/>
          <p:cNvSpPr txBox="1">
            <a:spLocks noGrp="1"/>
          </p:cNvSpPr>
          <p:nvPr>
            <p:ph type="title"/>
          </p:nvPr>
        </p:nvSpPr>
        <p:spPr>
          <a:xfrm>
            <a:off x="513625" y="31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22">
                <a:solidFill>
                  <a:srgbClr val="073763"/>
                </a:solidFill>
              </a:rPr>
              <a:t>Конфронтационный метод</a:t>
            </a:r>
            <a:endParaRPr sz="3022">
              <a:solidFill>
                <a:srgbClr val="073763"/>
              </a:solidFill>
            </a:endParaRPr>
          </a:p>
        </p:txBody>
      </p:sp>
      <p:sp>
        <p:nvSpPr>
          <p:cNvPr id="237" name="Google Shape;23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● Конфронтация, по мнению большинства авторов, является ведущим механизмом лечебного действия психотерапии, ориентированной на </a:t>
            </a:r>
            <a:r>
              <a:rPr lang="ru" b="1">
                <a:solidFill>
                  <a:srgbClr val="000000"/>
                </a:solidFill>
              </a:rPr>
              <a:t>личностные изменения; 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rgbClr val="000000"/>
                </a:solidFill>
              </a:rPr>
              <a:t>● Конфронтация, понимаемая как столкновение пациента самим с собой, со своими проблемами, конфликтами, отношениями и установками, с характерными эмоциональными и поведенческими стереотипами, осуществляется в основном за счет </a:t>
            </a:r>
            <a:r>
              <a:rPr lang="ru" b="1">
                <a:solidFill>
                  <a:srgbClr val="000000"/>
                </a:solidFill>
              </a:rPr>
              <a:t>«обратной связи» </a:t>
            </a:r>
            <a:r>
              <a:rPr lang="ru">
                <a:solidFill>
                  <a:srgbClr val="000000"/>
                </a:solidFill>
              </a:rPr>
              <a:t>между участниками психотерапевтического процесса.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311700" y="286950"/>
            <a:ext cx="8668200" cy="7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50">
                <a:solidFill>
                  <a:srgbClr val="073763"/>
                </a:solidFill>
              </a:rPr>
              <a:t>Метод группового взаимодействия:</a:t>
            </a:r>
            <a:endParaRPr sz="2450">
              <a:solidFill>
                <a:srgbClr val="073763"/>
              </a:solidFill>
            </a:endParaRPr>
          </a:p>
        </p:txBody>
      </p:sp>
      <p:sp>
        <p:nvSpPr>
          <p:cNvPr id="243" name="Google Shape;243;p39"/>
          <p:cNvSpPr txBox="1">
            <a:spLocks noGrp="1"/>
          </p:cNvSpPr>
          <p:nvPr>
            <p:ph type="body" idx="1"/>
          </p:nvPr>
        </p:nvSpPr>
        <p:spPr>
          <a:xfrm>
            <a:off x="311700" y="2170225"/>
            <a:ext cx="4311000" cy="15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Процесс непосредственных контактов, общения членов группы между собой.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4" name="Google Shape;244;p39"/>
          <p:cNvPicPr preferRelativeResize="0"/>
          <p:nvPr/>
        </p:nvPicPr>
        <p:blipFill rotWithShape="1">
          <a:blip r:embed="rId3">
            <a:alphaModFix/>
          </a:blip>
          <a:srcRect l="13023" r="6828"/>
          <a:stretch/>
        </p:blipFill>
        <p:spPr>
          <a:xfrm>
            <a:off x="5005325" y="116492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0"/>
          <p:cNvPicPr preferRelativeResize="0"/>
          <p:nvPr/>
        </p:nvPicPr>
        <p:blipFill>
          <a:blip r:embed="rId3">
            <a:alphaModFix amt="47000"/>
          </a:blip>
          <a:stretch>
            <a:fillRect/>
          </a:stretch>
        </p:blipFill>
        <p:spPr>
          <a:xfrm>
            <a:off x="0" y="0"/>
            <a:ext cx="91924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0"/>
          <p:cNvSpPr txBox="1">
            <a:spLocks noGrp="1"/>
          </p:cNvSpPr>
          <p:nvPr>
            <p:ph type="title"/>
          </p:nvPr>
        </p:nvSpPr>
        <p:spPr>
          <a:xfrm>
            <a:off x="311700" y="285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2672"/>
              <a:buFont typeface="Arial"/>
              <a:buNone/>
            </a:pPr>
            <a:r>
              <a:rPr lang="ru" sz="2577">
                <a:solidFill>
                  <a:srgbClr val="073763"/>
                </a:solidFill>
              </a:rPr>
              <a:t>Когнитивно-поведенческая терапия</a:t>
            </a:r>
            <a:endParaRPr sz="2577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40"/>
          <p:cNvSpPr txBox="1">
            <a:spLocks noGrp="1"/>
          </p:cNvSpPr>
          <p:nvPr>
            <p:ph type="body" idx="1"/>
          </p:nvPr>
        </p:nvSpPr>
        <p:spPr>
          <a:xfrm>
            <a:off x="311700" y="1003675"/>
            <a:ext cx="8520600" cy="39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●</a:t>
            </a:r>
            <a:r>
              <a:rPr lang="ru" dirty="0">
                <a:solidFill>
                  <a:srgbClr val="000000"/>
                </a:solidFill>
              </a:rPr>
              <a:t> </a:t>
            </a:r>
            <a:r>
              <a:rPr lang="ru" sz="1700" dirty="0">
                <a:solidFill>
                  <a:srgbClr val="000000"/>
                </a:solidFill>
              </a:rPr>
              <a:t>Общее понятие, описывающее психотерапии, в основе которых лежит предпосылка, что причиной психологических расстройств (фобий, депрессий, алкоголизаци</a:t>
            </a:r>
            <a:r>
              <a:rPr lang="ru-RU" sz="1700" dirty="0">
                <a:solidFill>
                  <a:srgbClr val="000000"/>
                </a:solidFill>
              </a:rPr>
              <a:t>я</a:t>
            </a:r>
            <a:r>
              <a:rPr lang="ru" sz="1700" dirty="0">
                <a:solidFill>
                  <a:srgbClr val="000000"/>
                </a:solidFill>
              </a:rPr>
              <a:t>, наркотизация) являются дисфункциональные убеждения и установки.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dirty="0">
              <a:solidFill>
                <a:srgbClr val="000000"/>
              </a:solidFill>
            </a:endParaRP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000000"/>
                </a:solidFill>
              </a:rPr>
              <a:t>Задачи: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00000"/>
                </a:solidFill>
              </a:rPr>
              <a:t>- </a:t>
            </a:r>
            <a:r>
              <a:rPr lang="ru" sz="1700" dirty="0">
                <a:solidFill>
                  <a:srgbClr val="000000"/>
                </a:solidFill>
              </a:rPr>
              <a:t>Осознать влияние мыслей на эмоции и поведение;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000000"/>
                </a:solidFill>
              </a:rPr>
              <a:t>- </a:t>
            </a:r>
            <a:r>
              <a:rPr lang="ru" sz="1700" dirty="0">
                <a:solidFill>
                  <a:srgbClr val="000000"/>
                </a:solidFill>
              </a:rPr>
              <a:t>Научиться выявлять негативные автоматические мысли и наблюдать за ними;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000000"/>
                </a:solidFill>
              </a:rPr>
              <a:t>- </a:t>
            </a:r>
            <a:r>
              <a:rPr lang="ru" sz="1700" dirty="0">
                <a:solidFill>
                  <a:srgbClr val="000000"/>
                </a:solidFill>
              </a:rPr>
              <a:t>Исследовать негативные автоматические мысли и аргументы, их поддерживающие и опровергающие («за» и «против»);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000000"/>
                </a:solidFill>
              </a:rPr>
              <a:t>- </a:t>
            </a:r>
            <a:r>
              <a:rPr lang="ru" sz="1700" dirty="0">
                <a:solidFill>
                  <a:srgbClr val="000000"/>
                </a:solidFill>
              </a:rPr>
              <a:t>Заменить ошибочные когниции на более рациональные мысли;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000000"/>
                </a:solidFill>
              </a:rPr>
              <a:t>- </a:t>
            </a:r>
            <a:r>
              <a:rPr lang="ru" sz="1700" dirty="0">
                <a:solidFill>
                  <a:srgbClr val="000000"/>
                </a:solidFill>
              </a:rPr>
              <a:t>Обнаружить и заменить дезадаптивные убеждения, формирующие благоприятную почву для возникновения когнитивных ошибок.</a:t>
            </a:r>
            <a:endParaRPr sz="17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311700" y="318800"/>
            <a:ext cx="8520600" cy="6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22">
                <a:solidFill>
                  <a:srgbClr val="073763"/>
                </a:solidFill>
              </a:rPr>
              <a:t>Личностно – ориентированная психотерапия</a:t>
            </a:r>
            <a:endParaRPr sz="3022">
              <a:solidFill>
                <a:srgbClr val="073763"/>
              </a:solidFill>
            </a:endParaRPr>
          </a:p>
        </p:txBody>
      </p:sp>
      <p:sp>
        <p:nvSpPr>
          <p:cNvPr id="257" name="Google Shape;257;p41"/>
          <p:cNvSpPr txBox="1">
            <a:spLocks noGrp="1"/>
          </p:cNvSpPr>
          <p:nvPr>
            <p:ph type="body" idx="1"/>
          </p:nvPr>
        </p:nvSpPr>
        <p:spPr>
          <a:xfrm>
            <a:off x="4868400" y="1500750"/>
            <a:ext cx="3963900" cy="21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Позволяет изменить отношение пациента к психотравмирующей ситуации и принять ответственность, если не за нее, то за свое отношение к ней.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8" name="Google Shape;258;p41"/>
          <p:cNvPicPr preferRelativeResize="0"/>
          <p:nvPr/>
        </p:nvPicPr>
        <p:blipFill rotWithShape="1">
          <a:blip r:embed="rId3">
            <a:alphaModFix/>
          </a:blip>
          <a:srcRect l="10312" r="8426"/>
          <a:stretch/>
        </p:blipFill>
        <p:spPr>
          <a:xfrm>
            <a:off x="616375" y="117012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73763"/>
                </a:solidFill>
              </a:rPr>
              <a:t>Гештальт-терапия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264" name="Google Shape;264;p42"/>
          <p:cNvSpPr txBox="1">
            <a:spLocks noGrp="1"/>
          </p:cNvSpPr>
          <p:nvPr>
            <p:ph type="body" idx="1"/>
          </p:nvPr>
        </p:nvSpPr>
        <p:spPr>
          <a:xfrm>
            <a:off x="492375" y="1301275"/>
            <a:ext cx="4079700" cy="33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Направлена на усиление психологических позиций личности, расширение личностного самосознания и имеет ярко выраженную функциональную направленность. Главная цель – помочь пациенту в полной реализации своего потенциала.</a:t>
            </a:r>
            <a:endParaRPr/>
          </a:p>
        </p:txBody>
      </p:sp>
      <p:pic>
        <p:nvPicPr>
          <p:cNvPr id="265" name="Google Shape;2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050" y="115142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3"/>
          <p:cNvPicPr preferRelativeResize="0"/>
          <p:nvPr/>
        </p:nvPicPr>
        <p:blipFill>
          <a:blip r:embed="rId3">
            <a:alphaModFix amt="65000"/>
          </a:blip>
          <a:stretch>
            <a:fillRect/>
          </a:stretch>
        </p:blipFill>
        <p:spPr>
          <a:xfrm>
            <a:off x="-53125" y="0"/>
            <a:ext cx="91971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 txBox="1">
            <a:spLocks noGrp="1"/>
          </p:cNvSpPr>
          <p:nvPr>
            <p:ph type="body" idx="1"/>
          </p:nvPr>
        </p:nvSpPr>
        <p:spPr>
          <a:xfrm>
            <a:off x="-26550" y="1317750"/>
            <a:ext cx="9197100" cy="31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360000" algn="ctr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У каждого пациента при поступлении  назначается индивидуальный </a:t>
            </a:r>
            <a:r>
              <a:rPr lang="ru-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куратор</a:t>
            </a: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(консультант) , целью которого является сопровождение пациента на протяжении всего процесса реабилитации.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360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В основные задачи индивидуального консультанта входит: 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360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изучение истории зависимости пациента.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360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выработка индивидуального плана реабилитации (совместно с лечащим врачом, психологом, соц.работником).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360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• </a:t>
            </a: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поддержка при включении в программу – помощь в адаптации на начальном этапе лечения и на групповой терапии, а также  контроль за успешным освоением основных положений программы отделения. 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3600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770"/>
              <a:buNone/>
            </a:pP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Куратором  может быть врач, психолог, консультант. 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770"/>
              <a:buFont typeface="Arial"/>
              <a:buNone/>
            </a:pPr>
            <a:r>
              <a:rPr lang="ru" sz="132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32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90000"/>
              </a:lnSpc>
              <a:spcBef>
                <a:spcPts val="0"/>
              </a:spcBef>
              <a:spcAft>
                <a:spcPts val="1200"/>
              </a:spcAft>
              <a:buSzPts val="770"/>
              <a:buNone/>
            </a:pPr>
            <a:endParaRPr sz="146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43"/>
          <p:cNvSpPr txBox="1">
            <a:spLocks noGrp="1"/>
          </p:cNvSpPr>
          <p:nvPr>
            <p:ph type="title"/>
          </p:nvPr>
        </p:nvSpPr>
        <p:spPr>
          <a:xfrm>
            <a:off x="131025" y="82900"/>
            <a:ext cx="8679900" cy="8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 b="1">
                <a:solidFill>
                  <a:srgbClr val="073763"/>
                </a:solidFill>
              </a:rPr>
              <a:t>Индивидуальная терапия</a:t>
            </a:r>
            <a:endParaRPr sz="3220" b="1">
              <a:solidFill>
                <a:srgbClr val="07376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237300" y="294275"/>
            <a:ext cx="85206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ru" sz="1140" b="1" dirty="0">
                <a:solidFill>
                  <a:schemeClr val="dk1"/>
                </a:solidFill>
              </a:rPr>
              <a:t>Наркологический реабилитационный </a:t>
            </a:r>
            <a:r>
              <a:rPr lang="ru" sz="1140" b="1" dirty="0" smtClean="0">
                <a:solidFill>
                  <a:schemeClr val="dk1"/>
                </a:solidFill>
              </a:rPr>
              <a:t>Центр </a:t>
            </a:r>
            <a:r>
              <a:rPr lang="ru" sz="1140" b="1" dirty="0">
                <a:solidFill>
                  <a:schemeClr val="dk1"/>
                </a:solidFill>
              </a:rPr>
              <a:t>является структурным подразделением</a:t>
            </a:r>
            <a:endParaRPr sz="114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ru" sz="1140" b="1" dirty="0">
                <a:solidFill>
                  <a:schemeClr val="dk1"/>
                </a:solidFill>
              </a:rPr>
              <a:t>ОГБУЗ «Иркутский областной психоневрологический диспансер». </a:t>
            </a:r>
            <a:endParaRPr sz="114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ru" sz="1140" b="1" dirty="0">
                <a:solidFill>
                  <a:schemeClr val="dk1"/>
                </a:solidFill>
              </a:rPr>
              <a:t>Открытие центра стало возможным благодаря финансированию из средств областного бюджета, в рамках долгосрочной целевой программы «Комплексные меры профилактики злоупотребления наркотическими средствами и психотропными веществами»  на 2011-2013 годы.</a:t>
            </a:r>
            <a:endParaRPr sz="114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endParaRPr sz="1120" b="1" dirty="0"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t="19787" b="6595"/>
          <a:stretch/>
        </p:blipFill>
        <p:spPr>
          <a:xfrm>
            <a:off x="1463550" y="1876350"/>
            <a:ext cx="6216900" cy="3044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311700" y="147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73763"/>
                </a:solidFill>
              </a:rPr>
              <a:t>Кабинет медицинского психолога</a:t>
            </a:r>
            <a:endParaRPr b="1">
              <a:solidFill>
                <a:srgbClr val="073763"/>
              </a:solidFill>
            </a:endParaRPr>
          </a:p>
        </p:txBody>
      </p:sp>
      <p:pic>
        <p:nvPicPr>
          <p:cNvPr id="278" name="Google Shape;278;p44"/>
          <p:cNvPicPr preferRelativeResize="0"/>
          <p:nvPr/>
        </p:nvPicPr>
        <p:blipFill rotWithShape="1">
          <a:blip r:embed="rId3">
            <a:alphaModFix/>
          </a:blip>
          <a:srcRect b="12480"/>
          <a:stretch/>
        </p:blipFill>
        <p:spPr>
          <a:xfrm>
            <a:off x="1267000" y="712025"/>
            <a:ext cx="6609900" cy="4335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5"/>
          <p:cNvSpPr txBox="1">
            <a:spLocks noGrp="1"/>
          </p:cNvSpPr>
          <p:nvPr>
            <p:ph type="title"/>
          </p:nvPr>
        </p:nvSpPr>
        <p:spPr>
          <a:xfrm>
            <a:off x="311700" y="180650"/>
            <a:ext cx="8520600" cy="61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Семейная терапия</a:t>
            </a:r>
            <a:endParaRPr sz="3220" b="1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4" name="Google Shape;284;p45"/>
          <p:cNvSpPr txBox="1">
            <a:spLocks noGrp="1"/>
          </p:cNvSpPr>
          <p:nvPr>
            <p:ph type="body" idx="1"/>
          </p:nvPr>
        </p:nvSpPr>
        <p:spPr>
          <a:xfrm>
            <a:off x="4325100" y="935300"/>
            <a:ext cx="4507200" cy="3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269999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Семейный блок включает в себя еженедельные  информационные  занятия для родственников и близких пациентов.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269999" algn="just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Основными задачами семейной терапии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269999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является предоставление информации о механизмах созависимости и зависимости, способах построения конструктивных отношений с зависимыми. 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269999" algn="l" rtl="0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Семейный блок включает в себя, также, индивидуальные встречи с родственниками на начальном  этапе лечения и сопровождение встреч родственников с пациентами в процессе программы реабилитации.</a:t>
            </a:r>
            <a:endParaRPr sz="14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endParaRPr sz="989" dirty="0"/>
          </a:p>
        </p:txBody>
      </p:sp>
      <p:pic>
        <p:nvPicPr>
          <p:cNvPr id="285" name="Google Shape;285;p45"/>
          <p:cNvPicPr preferRelativeResize="0"/>
          <p:nvPr/>
        </p:nvPicPr>
        <p:blipFill rotWithShape="1">
          <a:blip r:embed="rId3">
            <a:alphaModFix/>
          </a:blip>
          <a:srcRect l="6253" r="6402"/>
          <a:stretch/>
        </p:blipFill>
        <p:spPr>
          <a:xfrm>
            <a:off x="382575" y="771750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6"/>
          <p:cNvSpPr txBox="1">
            <a:spLocks noGrp="1"/>
          </p:cNvSpPr>
          <p:nvPr>
            <p:ph type="title"/>
          </p:nvPr>
        </p:nvSpPr>
        <p:spPr>
          <a:xfrm>
            <a:off x="311700" y="317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b="1">
                <a:solidFill>
                  <a:srgbClr val="073763"/>
                </a:solidFill>
              </a:rPr>
              <a:t>Кабинет медицинского психолога</a:t>
            </a:r>
            <a:endParaRPr b="1"/>
          </a:p>
        </p:txBody>
      </p:sp>
      <p:pic>
        <p:nvPicPr>
          <p:cNvPr id="291" name="Google Shape;291;p46"/>
          <p:cNvPicPr preferRelativeResize="0"/>
          <p:nvPr/>
        </p:nvPicPr>
        <p:blipFill rotWithShape="1">
          <a:blip r:embed="rId3">
            <a:alphaModFix/>
          </a:blip>
          <a:srcRect t="18387" r="635"/>
          <a:stretch/>
        </p:blipFill>
        <p:spPr>
          <a:xfrm>
            <a:off x="1348475" y="1015375"/>
            <a:ext cx="6447000" cy="3968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7" name="Google Shape;29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8862624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7"/>
          <p:cNvPicPr preferRelativeResize="0"/>
          <p:nvPr/>
        </p:nvPicPr>
        <p:blipFill>
          <a:blip r:embed="rId4">
            <a:alphaModFix amt="44000"/>
          </a:blip>
          <a:stretch>
            <a:fillRect/>
          </a:stretch>
        </p:blipFill>
        <p:spPr>
          <a:xfrm>
            <a:off x="7534600" y="4655104"/>
            <a:ext cx="1440001" cy="48839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862600" cy="60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Познавательно-информационный блок</a:t>
            </a:r>
            <a:endParaRPr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0" name="Google Shape;300;p47"/>
          <p:cNvSpPr txBox="1"/>
          <p:nvPr/>
        </p:nvSpPr>
        <p:spPr>
          <a:xfrm>
            <a:off x="839550" y="701375"/>
            <a:ext cx="7481400" cy="302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представлен лекциями, семинарами, 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на которых пациенты получают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информацию о механизмах болезни,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био-психо-социо-духовных аспектах зависимости,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инструментах, помогающих справляться со сложными чувствами,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о методах поддержания трезвости и т.п.</a:t>
            </a:r>
            <a:endParaRPr sz="17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8"/>
          <p:cNvPicPr preferRelativeResize="0"/>
          <p:nvPr/>
        </p:nvPicPr>
        <p:blipFill rotWithShape="1">
          <a:blip r:embed="rId3">
            <a:alphaModFix/>
          </a:blip>
          <a:srcRect t="7084" b="10638"/>
          <a:stretch/>
        </p:blipFill>
        <p:spPr>
          <a:xfrm>
            <a:off x="0" y="871425"/>
            <a:ext cx="9144000" cy="42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8"/>
          <p:cNvSpPr txBox="1">
            <a:spLocks noGrp="1"/>
          </p:cNvSpPr>
          <p:nvPr>
            <p:ph type="title"/>
          </p:nvPr>
        </p:nvSpPr>
        <p:spPr>
          <a:xfrm>
            <a:off x="439225" y="83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33" b="1">
                <a:solidFill>
                  <a:srgbClr val="073763"/>
                </a:solidFill>
              </a:rPr>
              <a:t>Социальный блок</a:t>
            </a:r>
            <a:endParaRPr sz="3133">
              <a:solidFill>
                <a:srgbClr val="073763"/>
              </a:solidFill>
            </a:endParaRPr>
          </a:p>
        </p:txBody>
      </p:sp>
      <p:sp>
        <p:nvSpPr>
          <p:cNvPr id="307" name="Google Shape;307;p48"/>
          <p:cNvSpPr txBox="1">
            <a:spLocks noGrp="1"/>
          </p:cNvSpPr>
          <p:nvPr>
            <p:ph type="body" idx="1"/>
          </p:nvPr>
        </p:nvSpPr>
        <p:spPr>
          <a:xfrm>
            <a:off x="311700" y="924550"/>
            <a:ext cx="8520600" cy="3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● </a:t>
            </a:r>
            <a:r>
              <a:rPr lang="ru-RU" dirty="0"/>
              <a:t>Р</a:t>
            </a:r>
            <a:r>
              <a:rPr lang="ru" sz="1500" b="1" dirty="0"/>
              <a:t>ешаются вопросы по содействию в трудоустройстве пациентов, во взаимодействии с министерством труда и занятости Иркутской области;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● </a:t>
            </a:r>
            <a:r>
              <a:rPr lang="ru-RU" dirty="0"/>
              <a:t>О</a:t>
            </a:r>
            <a:r>
              <a:rPr lang="ru" sz="1500" b="1" dirty="0"/>
              <a:t>казывается помощь пациентам в вопросах восстановления утраченных документов, во взаимодействии с Управлением по вопросам миграции ГУ МВД России по Иркутской области, министерством социального развития, опеки и попечительства Иркутской области;</a:t>
            </a: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-RU" dirty="0"/>
              <a:t>П</a:t>
            </a:r>
            <a:r>
              <a:rPr lang="ru" sz="1500" b="1" dirty="0"/>
              <a:t>роводится мотивационное консультирование лиц с наркологическими расстройствами в целях побуждения их к продолжению и завершению медицинской реабилитации, диспансерному наблюдению, формирования у них приверженности к ведению здорового образа жизни, отказу от потребления алкоголя, наркотических средств и психотропных веществ без назначения врача;</a:t>
            </a:r>
            <a:endParaRPr sz="15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>
            <a:spLocks noGrp="1"/>
          </p:cNvSpPr>
          <p:nvPr>
            <p:ph type="title"/>
          </p:nvPr>
        </p:nvSpPr>
        <p:spPr>
          <a:xfrm>
            <a:off x="311700" y="2030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823"/>
              <a:buFont typeface="Arial"/>
              <a:buNone/>
            </a:pPr>
            <a:r>
              <a:rPr lang="ru" sz="2833" b="1">
                <a:solidFill>
                  <a:srgbClr val="073763"/>
                </a:solidFill>
              </a:rPr>
              <a:t>Социальный блок</a:t>
            </a:r>
            <a:endParaRPr/>
          </a:p>
        </p:txBody>
      </p:sp>
      <p:pic>
        <p:nvPicPr>
          <p:cNvPr id="313" name="Google Shape;313;p49"/>
          <p:cNvPicPr preferRelativeResize="0"/>
          <p:nvPr/>
        </p:nvPicPr>
        <p:blipFill rotWithShape="1">
          <a:blip r:embed="rId3">
            <a:alphaModFix/>
          </a:blip>
          <a:srcRect t="7084" b="10638"/>
          <a:stretch/>
        </p:blipFill>
        <p:spPr>
          <a:xfrm>
            <a:off x="0" y="871425"/>
            <a:ext cx="9144000" cy="42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7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-RU" dirty="0"/>
              <a:t>О</a:t>
            </a:r>
            <a:r>
              <a:rPr lang="ru" sz="1700" b="1" dirty="0"/>
              <a:t>казывается медико-психологическая помощь семьям лиц с наркологическими расстройствами;</a:t>
            </a:r>
            <a:endParaRPr sz="17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-RU" dirty="0"/>
              <a:t>И</a:t>
            </a:r>
            <a:r>
              <a:rPr lang="ru" sz="1700" b="1" dirty="0"/>
              <a:t>нформирование населения об эффективных методах диагностики наркологических расстройств, лечения и медицинской реабилитации лиц с наркологическими расстройствами, а также о медицинских организациях, оказывающих медицинскую помощь по профилю «психиатрия-наркология»;  </a:t>
            </a:r>
            <a:endParaRPr sz="17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-RU" dirty="0"/>
              <a:t>О</a:t>
            </a:r>
            <a:r>
              <a:rPr lang="ru" sz="1700" b="1" dirty="0"/>
              <a:t>существление взаимодействия с общественными, религиозными и другими организациями по оказанию реабилитационной помощи  лицам с наркологическими расстройствами;</a:t>
            </a:r>
            <a:endParaRPr sz="1700"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>
            <a:spLocks noGrp="1"/>
          </p:cNvSpPr>
          <p:nvPr>
            <p:ph type="title"/>
          </p:nvPr>
        </p:nvSpPr>
        <p:spPr>
          <a:xfrm>
            <a:off x="311700" y="211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>
                <a:solidFill>
                  <a:srgbClr val="073763"/>
                </a:solidFill>
              </a:rPr>
              <a:t>Социализация</a:t>
            </a:r>
            <a:endParaRPr sz="2920">
              <a:solidFill>
                <a:srgbClr val="073763"/>
              </a:solidFill>
            </a:endParaRPr>
          </a:p>
        </p:txBody>
      </p:sp>
      <p:sp>
        <p:nvSpPr>
          <p:cNvPr id="320" name="Google Shape;320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 rotWithShape="1">
          <a:blip r:embed="rId3">
            <a:alphaModFix/>
          </a:blip>
          <a:srcRect l="33116" r="13191" b="11174"/>
          <a:stretch/>
        </p:blipFill>
        <p:spPr>
          <a:xfrm>
            <a:off x="311700" y="1152475"/>
            <a:ext cx="3600000" cy="36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2" name="Google Shape;322;p50"/>
          <p:cNvPicPr preferRelativeResize="0"/>
          <p:nvPr/>
        </p:nvPicPr>
        <p:blipFill rotWithShape="1">
          <a:blip r:embed="rId4">
            <a:alphaModFix/>
          </a:blip>
          <a:srcRect l="7539" r="6975"/>
          <a:stretch/>
        </p:blipFill>
        <p:spPr>
          <a:xfrm>
            <a:off x="5175400" y="115247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1"/>
          <p:cNvSpPr/>
          <p:nvPr/>
        </p:nvSpPr>
        <p:spPr>
          <a:xfrm>
            <a:off x="31875" y="807666"/>
            <a:ext cx="5441100" cy="4357200"/>
          </a:xfrm>
          <a:prstGeom prst="rect">
            <a:avLst/>
          </a:prstGeom>
          <a:solidFill>
            <a:srgbClr val="0097A7">
              <a:alpha val="585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51"/>
          <p:cNvSpPr txBox="1">
            <a:spLocks noGrp="1"/>
          </p:cNvSpPr>
          <p:nvPr>
            <p:ph type="title"/>
          </p:nvPr>
        </p:nvSpPr>
        <p:spPr>
          <a:xfrm>
            <a:off x="311700" y="136825"/>
            <a:ext cx="8710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20" b="1" dirty="0">
                <a:solidFill>
                  <a:srgbClr val="073763"/>
                </a:solidFill>
              </a:rPr>
              <a:t>Совместные проекты с АНО РЦ «Здоровая Сибирь» </a:t>
            </a:r>
            <a:endParaRPr sz="2520" b="1" dirty="0">
              <a:solidFill>
                <a:srgbClr val="073763"/>
              </a:solidFill>
            </a:endParaRPr>
          </a:p>
        </p:txBody>
      </p:sp>
      <p:sp>
        <p:nvSpPr>
          <p:cNvPr id="329" name="Google Shape;329;p51"/>
          <p:cNvSpPr txBox="1">
            <a:spLocks noGrp="1"/>
          </p:cNvSpPr>
          <p:nvPr>
            <p:ph type="body" idx="1"/>
          </p:nvPr>
        </p:nvSpPr>
        <p:spPr>
          <a:xfrm>
            <a:off x="331275" y="1040732"/>
            <a:ext cx="4842300" cy="3486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u="sng" dirty="0">
                <a:solidFill>
                  <a:srgbClr val="073763"/>
                </a:solidFill>
              </a:rPr>
              <a:t>Творческая </a:t>
            </a:r>
            <a:r>
              <a:rPr lang="ru" b="1" i="1" u="sng" dirty="0" smtClean="0">
                <a:solidFill>
                  <a:srgbClr val="073763"/>
                </a:solidFill>
              </a:rPr>
              <a:t>мастерская на базе Центра медицинской реабилитации</a:t>
            </a:r>
            <a:endParaRPr b="1" i="1" u="sng" dirty="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chemeClr val="dk1"/>
                </a:solidFill>
              </a:rPr>
              <a:t>н</a:t>
            </a:r>
            <a:r>
              <a:rPr lang="ru" sz="2000" dirty="0" smtClean="0">
                <a:solidFill>
                  <a:schemeClr val="dk1"/>
                </a:solidFill>
              </a:rPr>
              <a:t>ачала </a:t>
            </a:r>
            <a:r>
              <a:rPr lang="ru" sz="2000" dirty="0">
                <a:solidFill>
                  <a:schemeClr val="dk1"/>
                </a:solidFill>
              </a:rPr>
              <a:t>свою работу  </a:t>
            </a:r>
            <a:r>
              <a:rPr lang="ru" sz="2000" dirty="0" smtClean="0">
                <a:solidFill>
                  <a:schemeClr val="dk1"/>
                </a:solidFill>
              </a:rPr>
              <a:t>с </a:t>
            </a:r>
            <a:r>
              <a:rPr lang="ru" sz="2000" dirty="0">
                <a:solidFill>
                  <a:schemeClr val="dk1"/>
                </a:solidFill>
              </a:rPr>
              <a:t>2017 </a:t>
            </a:r>
            <a:r>
              <a:rPr lang="ru" sz="2000" dirty="0" smtClean="0">
                <a:solidFill>
                  <a:schemeClr val="dk1"/>
                </a:solidFill>
              </a:rPr>
              <a:t>года,  расширив  возможности </a:t>
            </a:r>
            <a:r>
              <a:rPr lang="ru" sz="2000" dirty="0">
                <a:solidFill>
                  <a:schemeClr val="dk1"/>
                </a:solidFill>
              </a:rPr>
              <a:t>для проведения занятий с элементами </a:t>
            </a:r>
            <a:r>
              <a:rPr lang="ru" sz="2000" dirty="0" smtClean="0">
                <a:solidFill>
                  <a:schemeClr val="dk1"/>
                </a:solidFill>
              </a:rPr>
              <a:t>арт-терапии. Мастерская  </a:t>
            </a:r>
            <a:r>
              <a:rPr lang="ru" sz="2000" dirty="0">
                <a:solidFill>
                  <a:schemeClr val="dk1"/>
                </a:solidFill>
              </a:rPr>
              <a:t>успешно </a:t>
            </a:r>
            <a:r>
              <a:rPr lang="ru" sz="2000" dirty="0" smtClean="0">
                <a:solidFill>
                  <a:schemeClr val="dk1"/>
                </a:solidFill>
              </a:rPr>
              <a:t>функционирует  </a:t>
            </a:r>
            <a:r>
              <a:rPr lang="ru" sz="2000" dirty="0">
                <a:solidFill>
                  <a:schemeClr val="dk1"/>
                </a:solidFill>
              </a:rPr>
              <a:t>по сей день.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000" dirty="0" smtClean="0">
                <a:solidFill>
                  <a:schemeClr val="dk1"/>
                </a:solidFill>
              </a:rPr>
              <a:t>Ежегодно</a:t>
            </a:r>
            <a:r>
              <a:rPr lang="ru" sz="2000" dirty="0" smtClean="0">
                <a:solidFill>
                  <a:schemeClr val="dk1"/>
                </a:solidFill>
              </a:rPr>
              <a:t> </a:t>
            </a:r>
            <a:r>
              <a:rPr lang="ru" sz="2000" dirty="0">
                <a:solidFill>
                  <a:schemeClr val="dk1"/>
                </a:solidFill>
              </a:rPr>
              <a:t>проводятся игры </a:t>
            </a:r>
            <a:r>
              <a:rPr lang="ru" sz="2000" dirty="0" smtClean="0">
                <a:solidFill>
                  <a:schemeClr val="dk1"/>
                </a:solidFill>
              </a:rPr>
              <a:t>– соревнования  </a:t>
            </a:r>
            <a:r>
              <a:rPr lang="ru" sz="2000" dirty="0">
                <a:solidFill>
                  <a:schemeClr val="dk1"/>
                </a:solidFill>
              </a:rPr>
              <a:t>между </a:t>
            </a:r>
            <a:r>
              <a:rPr lang="ru" sz="2000" dirty="0" smtClean="0">
                <a:solidFill>
                  <a:schemeClr val="dk1"/>
                </a:solidFill>
              </a:rPr>
              <a:t>отделениями Центра.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30" name="Google Shape;33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5575" y="786400"/>
            <a:ext cx="3658425" cy="435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>
            <a:spLocks noGrp="1"/>
          </p:cNvSpPr>
          <p:nvPr>
            <p:ph type="title"/>
          </p:nvPr>
        </p:nvSpPr>
        <p:spPr>
          <a:xfrm>
            <a:off x="407325" y="221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 b="1">
                <a:solidFill>
                  <a:srgbClr val="073763"/>
                </a:solidFill>
              </a:rPr>
              <a:t>Комната отдыха (фильмотерапия)</a:t>
            </a:r>
            <a:endParaRPr sz="3220" b="1">
              <a:solidFill>
                <a:srgbClr val="073763"/>
              </a:solidFill>
            </a:endParaRPr>
          </a:p>
        </p:txBody>
      </p:sp>
      <p:pic>
        <p:nvPicPr>
          <p:cNvPr id="336" name="Google Shape;33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075" y="1170125"/>
            <a:ext cx="3600000" cy="36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7" name="Google Shape;33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4375" y="117012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>
            <a:spLocks noGrp="1"/>
          </p:cNvSpPr>
          <p:nvPr>
            <p:ph type="body" idx="1"/>
          </p:nvPr>
        </p:nvSpPr>
        <p:spPr>
          <a:xfrm>
            <a:off x="162925" y="1556850"/>
            <a:ext cx="3652200" cy="20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300" b="1">
                <a:solidFill>
                  <a:srgbClr val="073763"/>
                </a:solidFill>
              </a:rPr>
              <a:t>Заботясь о животных наши пациенты вырабатывают навыки ответственного поведения</a:t>
            </a:r>
            <a:endParaRPr sz="2300" b="1">
              <a:solidFill>
                <a:srgbClr val="073763"/>
              </a:solidFill>
            </a:endParaRPr>
          </a:p>
        </p:txBody>
      </p:sp>
      <p:pic>
        <p:nvPicPr>
          <p:cNvPr id="343" name="Google Shape;34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6025" y="0"/>
            <a:ext cx="4747975" cy="52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3"/>
          <p:cNvSpPr/>
          <p:nvPr/>
        </p:nvSpPr>
        <p:spPr>
          <a:xfrm>
            <a:off x="0" y="25"/>
            <a:ext cx="4399500" cy="5143500"/>
          </a:xfrm>
          <a:prstGeom prst="rect">
            <a:avLst/>
          </a:prstGeom>
          <a:solidFill>
            <a:srgbClr val="0097A7">
              <a:alpha val="4343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03857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311700" y="138150"/>
            <a:ext cx="8520600" cy="4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        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 </a:t>
            </a:r>
            <a:r>
              <a:rPr lang="ru" sz="2000" b="1" dirty="0" smtClean="0">
                <a:solidFill>
                  <a:schemeClr val="dk1"/>
                </a:solidFill>
              </a:rPr>
              <a:t>         Областное </a:t>
            </a:r>
            <a:r>
              <a:rPr lang="ru" sz="2000" b="1" dirty="0">
                <a:solidFill>
                  <a:schemeClr val="dk1"/>
                </a:solidFill>
              </a:rPr>
              <a:t>государственное бюджетное учреждение здравоохранения «Иркутский областной психоневрологический диспансер» основан в 1986 году. 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dirty="0">
                <a:solidFill>
                  <a:schemeClr val="dk1"/>
                </a:solidFill>
              </a:rPr>
              <a:t>В течение </a:t>
            </a:r>
            <a:r>
              <a:rPr lang="ru" sz="2000" b="1" dirty="0" smtClean="0">
                <a:solidFill>
                  <a:schemeClr val="dk1"/>
                </a:solidFill>
              </a:rPr>
              <a:t>времени </a:t>
            </a:r>
            <a:r>
              <a:rPr lang="ru" sz="2000" b="1" dirty="0">
                <a:solidFill>
                  <a:schemeClr val="dk1"/>
                </a:solidFill>
              </a:rPr>
              <a:t>диспансер расширялся, открывались новые </a:t>
            </a:r>
            <a:r>
              <a:rPr lang="ru" sz="2000" b="1" dirty="0" smtClean="0">
                <a:solidFill>
                  <a:schemeClr val="dk1"/>
                </a:solidFill>
              </a:rPr>
              <a:t>отделения</a:t>
            </a:r>
            <a:r>
              <a:rPr lang="en-US" sz="2000" b="1" dirty="0" smtClean="0">
                <a:solidFill>
                  <a:schemeClr val="dk1"/>
                </a:solidFill>
              </a:rPr>
              <a:t>.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dk1"/>
                </a:solidFill>
              </a:rPr>
              <a:t>В</a:t>
            </a:r>
            <a:r>
              <a:rPr lang="ru" sz="2000" b="1" dirty="0" smtClean="0">
                <a:solidFill>
                  <a:schemeClr val="dk1"/>
                </a:solidFill>
              </a:rPr>
              <a:t> </a:t>
            </a:r>
            <a:r>
              <a:rPr lang="ru" sz="2000" b="1" dirty="0">
                <a:solidFill>
                  <a:schemeClr val="dk1"/>
                </a:solidFill>
              </a:rPr>
              <a:t>апреле 2014 года на базе ОГБУЗ «Иркутский областной психоневрологический диспансер</a:t>
            </a:r>
            <a:r>
              <a:rPr lang="ru" sz="2000" b="1" dirty="0" smtClean="0">
                <a:solidFill>
                  <a:schemeClr val="dk1"/>
                </a:solidFill>
              </a:rPr>
              <a:t>» </a:t>
            </a:r>
            <a:r>
              <a:rPr lang="ru" sz="2000" b="1" dirty="0">
                <a:solidFill>
                  <a:schemeClr val="dk1"/>
                </a:solidFill>
              </a:rPr>
              <a:t>был открыт Центр медико-социальной реабилитации больных наркологического профиля </a:t>
            </a:r>
            <a:r>
              <a:rPr lang="ru" sz="2000" b="1" dirty="0" smtClean="0">
                <a:solidFill>
                  <a:schemeClr val="dk1"/>
                </a:solidFill>
              </a:rPr>
              <a:t>- это </a:t>
            </a:r>
            <a:r>
              <a:rPr lang="ru" sz="2000" b="1" dirty="0">
                <a:solidFill>
                  <a:schemeClr val="dk1"/>
                </a:solidFill>
              </a:rPr>
              <a:t>было </a:t>
            </a:r>
            <a:r>
              <a:rPr lang="ru" sz="2000" b="1" dirty="0" smtClean="0">
                <a:solidFill>
                  <a:schemeClr val="dk1"/>
                </a:solidFill>
              </a:rPr>
              <a:t> </a:t>
            </a:r>
            <a:r>
              <a:rPr lang="ru" sz="2000" b="1" dirty="0">
                <a:solidFill>
                  <a:schemeClr val="dk1"/>
                </a:solidFill>
              </a:rPr>
              <a:t>отделение на 25 </a:t>
            </a:r>
            <a:r>
              <a:rPr lang="ru" sz="2000" b="1" dirty="0" smtClean="0">
                <a:solidFill>
                  <a:schemeClr val="dk1"/>
                </a:solidFill>
              </a:rPr>
              <a:t>коек. Но лиц,  желающих </a:t>
            </a:r>
            <a:r>
              <a:rPr lang="ru" sz="2000" b="1" dirty="0">
                <a:solidFill>
                  <a:schemeClr val="dk1"/>
                </a:solidFill>
              </a:rPr>
              <a:t>пройти курс медицинской реабилитации становилось больше, процент успешно пролеченных пациентов возрастал, было принято решение, о выделение дополнительного количества коечного </a:t>
            </a:r>
            <a:r>
              <a:rPr lang="ru" sz="2000" b="1" dirty="0" smtClean="0">
                <a:solidFill>
                  <a:schemeClr val="dk1"/>
                </a:solidFill>
              </a:rPr>
              <a:t>фонда. 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ru" sz="2000" b="1" dirty="0" smtClean="0">
                <a:solidFill>
                  <a:schemeClr val="dk1"/>
                </a:solidFill>
              </a:rPr>
              <a:t>          На </a:t>
            </a:r>
            <a:r>
              <a:rPr lang="ru" sz="2000" b="1" dirty="0">
                <a:solidFill>
                  <a:schemeClr val="dk1"/>
                </a:solidFill>
              </a:rPr>
              <a:t>сегодняшний день в структуре </a:t>
            </a:r>
            <a:r>
              <a:rPr lang="ru" sz="2000" b="1" dirty="0" smtClean="0">
                <a:solidFill>
                  <a:schemeClr val="dk1"/>
                </a:solidFill>
              </a:rPr>
              <a:t>Центра медицинской реабилитации </a:t>
            </a:r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ru-RU" sz="2000" b="1" dirty="0">
                <a:solidFill>
                  <a:schemeClr val="dk1"/>
                </a:solidFill>
              </a:rPr>
              <a:t>р</a:t>
            </a:r>
            <a:r>
              <a:rPr lang="ru" sz="2000" b="1" dirty="0" smtClean="0">
                <a:solidFill>
                  <a:schemeClr val="dk1"/>
                </a:solidFill>
              </a:rPr>
              <a:t>азвернуты 2  </a:t>
            </a:r>
            <a:r>
              <a:rPr lang="ru" sz="2000" b="1" dirty="0">
                <a:solidFill>
                  <a:schemeClr val="dk1"/>
                </a:solidFill>
              </a:rPr>
              <a:t>отделения круглосуточного пребывания </a:t>
            </a:r>
            <a:r>
              <a:rPr lang="ru" sz="2000" b="1" dirty="0" smtClean="0">
                <a:solidFill>
                  <a:schemeClr val="dk1"/>
                </a:solidFill>
              </a:rPr>
              <a:t>(на 25 </a:t>
            </a:r>
            <a:r>
              <a:rPr lang="ru" sz="2000" b="1" dirty="0">
                <a:solidFill>
                  <a:schemeClr val="dk1"/>
                </a:solidFill>
              </a:rPr>
              <a:t>коек </a:t>
            </a:r>
            <a:r>
              <a:rPr lang="ru" sz="2000" b="1" dirty="0" smtClean="0">
                <a:solidFill>
                  <a:schemeClr val="dk1"/>
                </a:solidFill>
              </a:rPr>
              <a:t>каждое),   </a:t>
            </a:r>
            <a:r>
              <a:rPr lang="ru" sz="2000" b="1" dirty="0">
                <a:solidFill>
                  <a:schemeClr val="dk1"/>
                </a:solidFill>
              </a:rPr>
              <a:t>отделение дневного пребывания на 40 </a:t>
            </a:r>
            <a:r>
              <a:rPr lang="ru" sz="2000" b="1" dirty="0" smtClean="0">
                <a:solidFill>
                  <a:schemeClr val="dk1"/>
                </a:solidFill>
              </a:rPr>
              <a:t>койко-мест.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70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320" b="1">
                <a:solidFill>
                  <a:srgbClr val="073763"/>
                </a:solidFill>
              </a:rPr>
              <a:t>Живой уголок - место для психологической разгрузки</a:t>
            </a:r>
            <a:endParaRPr sz="2320" b="1">
              <a:solidFill>
                <a:srgbClr val="073763"/>
              </a:solidFill>
            </a:endParaRPr>
          </a:p>
        </p:txBody>
      </p:sp>
      <p:pic>
        <p:nvPicPr>
          <p:cNvPr id="350" name="Google Shape;350;p54"/>
          <p:cNvPicPr preferRelativeResize="0"/>
          <p:nvPr/>
        </p:nvPicPr>
        <p:blipFill rotWithShape="1">
          <a:blip r:embed="rId3">
            <a:alphaModFix/>
          </a:blip>
          <a:srcRect l="20094" r="6859"/>
          <a:stretch/>
        </p:blipFill>
        <p:spPr>
          <a:xfrm>
            <a:off x="6282625" y="1844450"/>
            <a:ext cx="2160000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1" name="Google Shape;351;p54"/>
          <p:cNvPicPr preferRelativeResize="0"/>
          <p:nvPr/>
        </p:nvPicPr>
        <p:blipFill rotWithShape="1">
          <a:blip r:embed="rId4">
            <a:alphaModFix/>
          </a:blip>
          <a:srcRect l="8892" t="-830" b="829"/>
          <a:stretch/>
        </p:blipFill>
        <p:spPr>
          <a:xfrm>
            <a:off x="626975" y="1780675"/>
            <a:ext cx="2160000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2" name="Google Shape;352;p54"/>
          <p:cNvPicPr preferRelativeResize="0"/>
          <p:nvPr/>
        </p:nvPicPr>
        <p:blipFill rotWithShape="1">
          <a:blip r:embed="rId5">
            <a:alphaModFix/>
          </a:blip>
          <a:srcRect t="5805" b="22438"/>
          <a:stretch/>
        </p:blipFill>
        <p:spPr>
          <a:xfrm>
            <a:off x="3492000" y="1844450"/>
            <a:ext cx="2160000" cy="216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760">
                <a:solidFill>
                  <a:srgbClr val="073763"/>
                </a:solidFill>
              </a:rPr>
              <a:t>Физическая сфера</a:t>
            </a:r>
            <a:endParaRPr sz="276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59"/>
          </a:p>
        </p:txBody>
      </p:sp>
      <p:pic>
        <p:nvPicPr>
          <p:cNvPr id="358" name="Google Shape;358;p55"/>
          <p:cNvPicPr preferRelativeResize="0"/>
          <p:nvPr/>
        </p:nvPicPr>
        <p:blipFill rotWithShape="1">
          <a:blip r:embed="rId3">
            <a:alphaModFix/>
          </a:blip>
          <a:srcRect l="14994"/>
          <a:stretch/>
        </p:blipFill>
        <p:spPr>
          <a:xfrm>
            <a:off x="311700" y="1240650"/>
            <a:ext cx="3600000" cy="3586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9" name="Google Shape;359;p55"/>
          <p:cNvPicPr preferRelativeResize="0"/>
          <p:nvPr/>
        </p:nvPicPr>
        <p:blipFill rotWithShape="1">
          <a:blip r:embed="rId4">
            <a:alphaModFix/>
          </a:blip>
          <a:srcRect l="9263" r="18361" b="10160"/>
          <a:stretch/>
        </p:blipFill>
        <p:spPr>
          <a:xfrm>
            <a:off x="4845950" y="1180200"/>
            <a:ext cx="3780000" cy="370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6"/>
          <p:cNvSpPr txBox="1">
            <a:spLocks noGrp="1"/>
          </p:cNvSpPr>
          <p:nvPr>
            <p:ph type="title"/>
          </p:nvPr>
        </p:nvSpPr>
        <p:spPr>
          <a:xfrm>
            <a:off x="311700" y="253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220" b="1">
                <a:solidFill>
                  <a:srgbClr val="073763"/>
                </a:solidFill>
              </a:rPr>
              <a:t>Трудотерапия, спортивные занятия</a:t>
            </a:r>
            <a:endParaRPr sz="3220">
              <a:solidFill>
                <a:srgbClr val="073763"/>
              </a:solidFill>
            </a:endParaRPr>
          </a:p>
        </p:txBody>
      </p:sp>
      <p:sp>
        <p:nvSpPr>
          <p:cNvPr id="365" name="Google Shape;36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66" name="Google Shape;36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2300" y="1152475"/>
            <a:ext cx="3600000" cy="36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67" name="Google Shape;367;p56"/>
          <p:cNvPicPr preferRelativeResize="0"/>
          <p:nvPr/>
        </p:nvPicPr>
        <p:blipFill rotWithShape="1">
          <a:blip r:embed="rId4">
            <a:alphaModFix/>
          </a:blip>
          <a:srcRect l="13334" r="26813"/>
          <a:stretch/>
        </p:blipFill>
        <p:spPr>
          <a:xfrm>
            <a:off x="311700" y="1152475"/>
            <a:ext cx="3600000" cy="3600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925"/>
            <a:ext cx="9144003" cy="503857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7"/>
          <p:cNvSpPr txBox="1">
            <a:spLocks noGrp="1"/>
          </p:cNvSpPr>
          <p:nvPr>
            <p:ph type="title"/>
          </p:nvPr>
        </p:nvSpPr>
        <p:spPr>
          <a:xfrm>
            <a:off x="275100" y="467600"/>
            <a:ext cx="85938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ru" sz="2400" b="1">
                <a:solidFill>
                  <a:srgbClr val="073763"/>
                </a:solidFill>
              </a:rPr>
              <a:t>Условия госпитализации в отделение медицинской реабилитации РНЦ</a:t>
            </a:r>
            <a:endParaRPr sz="2400" b="1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7"/>
          <p:cNvSpPr txBox="1"/>
          <p:nvPr/>
        </p:nvSpPr>
        <p:spPr>
          <a:xfrm>
            <a:off x="311700" y="1392150"/>
            <a:ext cx="8668200" cy="326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Паспорт гражданина РФ (регистрация в Иркутской области);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Желание пациента (первичная мотивация на отказ от ПАВ);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Направление участкового врача психиатра - нарколога;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Флюорографическое исследование, </a:t>
            </a:r>
            <a:r>
              <a:rPr lang="ru" sz="1800" b="1" dirty="0">
                <a:solidFill>
                  <a:schemeClr val="dk2"/>
                </a:solidFill>
              </a:rPr>
              <a:t> </a:t>
            </a:r>
            <a:r>
              <a:rPr lang="en-US" sz="1800" b="1" dirty="0" smtClean="0">
                <a:solidFill>
                  <a:schemeClr val="dk2"/>
                </a:solidFill>
              </a:rPr>
              <a:t>R-</a:t>
            </a:r>
            <a:r>
              <a:rPr lang="ru-RU" sz="1800" b="1" dirty="0" smtClean="0">
                <a:solidFill>
                  <a:schemeClr val="dk2"/>
                </a:solidFill>
              </a:rPr>
              <a:t> графия</a:t>
            </a:r>
            <a:r>
              <a:rPr lang="ru" sz="1800" b="1" dirty="0" smtClean="0">
                <a:solidFill>
                  <a:schemeClr val="dk2"/>
                </a:solidFill>
              </a:rPr>
              <a:t> </a:t>
            </a:r>
            <a:r>
              <a:rPr lang="ru" sz="1800" b="1" dirty="0">
                <a:solidFill>
                  <a:schemeClr val="dk2"/>
                </a:solidFill>
              </a:rPr>
              <a:t>легких (не позднее </a:t>
            </a:r>
            <a:endParaRPr lang="ru" sz="1800" b="1" dirty="0" smtClean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 dirty="0">
                <a:solidFill>
                  <a:schemeClr val="dk2"/>
                </a:solidFill>
              </a:rPr>
              <a:t> </a:t>
            </a:r>
            <a:r>
              <a:rPr lang="ru" sz="1800" b="1" dirty="0" smtClean="0">
                <a:solidFill>
                  <a:schemeClr val="dk2"/>
                </a:solidFill>
              </a:rPr>
              <a:t>  </a:t>
            </a:r>
            <a:r>
              <a:rPr lang="ru" sz="1800" b="1" dirty="0" smtClean="0">
                <a:solidFill>
                  <a:schemeClr val="dk2"/>
                </a:solidFill>
              </a:rPr>
              <a:t>6-ти </a:t>
            </a:r>
            <a:r>
              <a:rPr lang="ru" sz="1800" b="1" dirty="0">
                <a:solidFill>
                  <a:schemeClr val="dk2"/>
                </a:solidFill>
              </a:rPr>
              <a:t>месяцев);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Заключение узких специалистов, при наличии сопутствующей патологии.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dirty="0">
                <a:solidFill>
                  <a:schemeClr val="dk2"/>
                </a:solidFill>
              </a:rPr>
              <a:t>● </a:t>
            </a:r>
            <a:r>
              <a:rPr lang="ru" sz="1800" b="1" dirty="0">
                <a:solidFill>
                  <a:schemeClr val="dk2"/>
                </a:solidFill>
              </a:rPr>
              <a:t>Результат – определение РНК короновируса ТОРС (SARS-CoV2) в мазках слизистой оболочки рото-носоглодки методом ОТ-ПЦР</a:t>
            </a:r>
            <a:endParaRPr sz="18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4924"/>
            <a:ext cx="9144003" cy="49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</a:rPr>
              <a:t>Противопоказания для госпитализации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381" name="Google Shape;381;p58"/>
          <p:cNvSpPr txBox="1">
            <a:spLocks noGrp="1"/>
          </p:cNvSpPr>
          <p:nvPr>
            <p:ph type="body" idx="1"/>
          </p:nvPr>
        </p:nvSpPr>
        <p:spPr>
          <a:xfrm>
            <a:off x="311700" y="13012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Состояние алкогольной, наркотической </a:t>
            </a:r>
            <a:r>
              <a:rPr lang="ru" b="1" dirty="0" smtClean="0"/>
              <a:t>интоксикации (опьянение);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Абстинентный синдром;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Умственная отсталость, деменция;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Предпсихотические, психотические состояния любого генеза;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Расстройство личности в стадии декомпенсации;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Сопутствующие психические заболевания эндогенного круга;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Наличие суицидальных тенденций;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/>
              <a:t>● </a:t>
            </a:r>
            <a:r>
              <a:rPr lang="ru" b="1" dirty="0"/>
              <a:t>Соматическая патология в стадии обострения.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7A7">
            <a:alpha val="58590"/>
          </a:srgbClr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9"/>
          <p:cNvSpPr txBox="1">
            <a:spLocks noGrp="1"/>
          </p:cNvSpPr>
          <p:nvPr>
            <p:ph type="body" idx="1"/>
          </p:nvPr>
        </p:nvSpPr>
        <p:spPr>
          <a:xfrm>
            <a:off x="1030850" y="961200"/>
            <a:ext cx="3156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dk1"/>
                </a:solidFill>
              </a:rPr>
              <a:t>г.Иркутск, ул.Ленинградская, 77а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7" name="Google Shape;38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7372" y="0"/>
            <a:ext cx="363663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9"/>
          <p:cNvSpPr txBox="1"/>
          <p:nvPr/>
        </p:nvSpPr>
        <p:spPr>
          <a:xfrm>
            <a:off x="595125" y="191275"/>
            <a:ext cx="387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 b="1"/>
              <a:t>Наши контакты:</a:t>
            </a:r>
            <a:endParaRPr sz="2100" b="1"/>
          </a:p>
        </p:txBody>
      </p:sp>
      <p:pic>
        <p:nvPicPr>
          <p:cNvPr id="389" name="Google Shape;38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125" y="429332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125" y="377842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125" y="961200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125" y="3181025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125" y="1706825"/>
            <a:ext cx="360000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59"/>
          <p:cNvSpPr txBox="1"/>
          <p:nvPr/>
        </p:nvSpPr>
        <p:spPr>
          <a:xfrm>
            <a:off x="1030850" y="1679075"/>
            <a:ext cx="38790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89149131078 - заведующий центром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89148884404 - горячая линия центра</a:t>
            </a: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</a:rPr>
              <a:t>89148886616 - специалисты центра</a:t>
            </a:r>
            <a:endParaRPr sz="300">
              <a:solidFill>
                <a:schemeClr val="dk1"/>
              </a:solidFill>
            </a:endParaRPr>
          </a:p>
        </p:txBody>
      </p:sp>
      <p:sp>
        <p:nvSpPr>
          <p:cNvPr id="395" name="Google Shape;395;p59"/>
          <p:cNvSpPr txBox="1"/>
          <p:nvPr/>
        </p:nvSpPr>
        <p:spPr>
          <a:xfrm>
            <a:off x="1009400" y="3153275"/>
            <a:ext cx="3198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/>
              <a:t>www.cmsr38.ru</a:t>
            </a:r>
            <a:endParaRPr sz="1600"/>
          </a:p>
        </p:txBody>
      </p:sp>
      <p:sp>
        <p:nvSpPr>
          <p:cNvPr id="396" name="Google Shape;396;p59"/>
          <p:cNvSpPr txBox="1"/>
          <p:nvPr/>
        </p:nvSpPr>
        <p:spPr>
          <a:xfrm>
            <a:off x="1030850" y="3778425"/>
            <a:ext cx="266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cmsr.38</a:t>
            </a:r>
            <a:endParaRPr/>
          </a:p>
        </p:txBody>
      </p:sp>
      <p:sp>
        <p:nvSpPr>
          <p:cNvPr id="397" name="Google Shape;397;p59"/>
          <p:cNvSpPr txBox="1"/>
          <p:nvPr/>
        </p:nvSpPr>
        <p:spPr>
          <a:xfrm>
            <a:off x="1030850" y="4240175"/>
            <a:ext cx="347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hlink"/>
                </a:solidFill>
                <a:hlinkClick r:id="rId9"/>
              </a:rPr>
              <a:t>https://www.youtube.com/channel/UCd51qZ7IDBHepRH7DrlPnqA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04" name="Google Shape;40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1325" y="30750"/>
            <a:ext cx="9505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0"/>
          <p:cNvSpPr txBox="1"/>
          <p:nvPr/>
        </p:nvSpPr>
        <p:spPr>
          <a:xfrm>
            <a:off x="4149200" y="2279250"/>
            <a:ext cx="476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073763"/>
                </a:solidFill>
              </a:rPr>
              <a:t>Спасибо за внимание!</a:t>
            </a:r>
            <a:endParaRPr sz="3000" b="1">
              <a:solidFill>
                <a:srgbClr val="07376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417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364850" y="578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073763"/>
                </a:solidFill>
              </a:rPr>
              <a:t>Медицинская </a:t>
            </a:r>
            <a:r>
              <a:rPr lang="ru" sz="3600" b="1" dirty="0" smtClean="0">
                <a:solidFill>
                  <a:srgbClr val="073763"/>
                </a:solidFill>
              </a:rPr>
              <a:t>реабилитация-</a:t>
            </a:r>
            <a:endParaRPr sz="3600" b="1" dirty="0">
              <a:solidFill>
                <a:srgbClr val="073763"/>
              </a:solidFill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311700" y="1371000"/>
            <a:ext cx="8520600" cy="30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sz="2400" b="1" dirty="0" smtClean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 smtClean="0">
                <a:solidFill>
                  <a:schemeClr val="dk1"/>
                </a:solidFill>
              </a:rPr>
              <a:t>комплекс </a:t>
            </a:r>
            <a:r>
              <a:rPr lang="ru" sz="2400" b="1" dirty="0">
                <a:solidFill>
                  <a:schemeClr val="dk1"/>
                </a:solidFill>
              </a:rPr>
              <a:t>профилактических и лечебных мероприятий, направленных на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chemeClr val="dk1"/>
                </a:solidFill>
              </a:rPr>
              <a:t>максимально возможное и быстрое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chemeClr val="dk1"/>
                </a:solidFill>
              </a:rPr>
              <a:t>восстановление тех способностей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b="1" dirty="0">
                <a:solidFill>
                  <a:schemeClr val="dk1"/>
                </a:solidFill>
              </a:rPr>
              <a:t>пациента, которые были утрачены им в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dirty="0">
                <a:solidFill>
                  <a:schemeClr val="dk1"/>
                </a:solidFill>
              </a:rPr>
              <a:t>результате болезни. </a:t>
            </a:r>
            <a:endParaRPr dirty="0"/>
          </a:p>
        </p:txBody>
      </p:sp>
      <p:pic>
        <p:nvPicPr>
          <p:cNvPr id="1026" name="Рисунок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833437"/>
            <a:ext cx="1434599" cy="2177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03857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311700" y="297550"/>
            <a:ext cx="8520600" cy="139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483"/>
              <a:buFont typeface="Arial"/>
              <a:buNone/>
            </a:pPr>
            <a:r>
              <a:rPr lang="ru" sz="3100" b="1" dirty="0" smtClean="0">
                <a:solidFill>
                  <a:srgbClr val="073763"/>
                </a:solidFill>
              </a:rPr>
              <a:t/>
            </a:r>
            <a:br>
              <a:rPr lang="ru" sz="3100" b="1" dirty="0" smtClean="0">
                <a:solidFill>
                  <a:srgbClr val="073763"/>
                </a:solidFill>
              </a:rPr>
            </a:br>
            <a:r>
              <a:rPr lang="ru" sz="3100" b="1" dirty="0">
                <a:solidFill>
                  <a:srgbClr val="073763"/>
                </a:solidFill>
              </a:rPr>
              <a:t/>
            </a:r>
            <a:br>
              <a:rPr lang="ru" sz="3100" b="1" dirty="0">
                <a:solidFill>
                  <a:srgbClr val="073763"/>
                </a:solidFill>
              </a:rPr>
            </a:br>
            <a:r>
              <a:rPr lang="ru" sz="3100" b="1" dirty="0" smtClean="0">
                <a:solidFill>
                  <a:srgbClr val="073763"/>
                </a:solidFill>
              </a:rPr>
              <a:t/>
            </a:r>
            <a:br>
              <a:rPr lang="ru" sz="3100" b="1" dirty="0" smtClean="0">
                <a:solidFill>
                  <a:srgbClr val="073763"/>
                </a:solidFill>
              </a:rPr>
            </a:br>
            <a:r>
              <a:rPr lang="ru" sz="3100" b="1" dirty="0">
                <a:solidFill>
                  <a:srgbClr val="073763"/>
                </a:solidFill>
              </a:rPr>
              <a:t/>
            </a:r>
            <a:br>
              <a:rPr lang="ru" sz="3100" b="1" dirty="0">
                <a:solidFill>
                  <a:srgbClr val="073763"/>
                </a:solidFill>
              </a:rPr>
            </a:br>
            <a:r>
              <a:rPr lang="ru" sz="3100" b="1" dirty="0" smtClean="0">
                <a:solidFill>
                  <a:srgbClr val="073763"/>
                </a:solidFill>
              </a:rPr>
              <a:t>Программа реабилитации представлена </a:t>
            </a:r>
            <a:r>
              <a:rPr lang="ru" sz="3100" b="1" dirty="0">
                <a:solidFill>
                  <a:srgbClr val="073763"/>
                </a:solidFill>
              </a:rPr>
              <a:t>тремя этапами:</a:t>
            </a:r>
            <a:endParaRPr sz="3100" b="1" dirty="0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311700" y="1402775"/>
            <a:ext cx="8520600" cy="31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3429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" sz="2400" b="1" dirty="0" smtClean="0">
                <a:solidFill>
                  <a:schemeClr val="dk1"/>
                </a:solidFill>
              </a:rPr>
              <a:t> </a:t>
            </a:r>
            <a:r>
              <a:rPr lang="ru" sz="2400" b="1" dirty="0">
                <a:solidFill>
                  <a:schemeClr val="dk1"/>
                </a:solidFill>
              </a:rPr>
              <a:t>Стационарный – круглосуточное пребывание </a:t>
            </a:r>
            <a:endParaRPr lang="ru" sz="2400" b="1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" sz="2400" b="1" dirty="0">
                <a:solidFill>
                  <a:schemeClr val="dk1"/>
                </a:solidFill>
              </a:rPr>
              <a:t> </a:t>
            </a:r>
            <a:r>
              <a:rPr lang="ru" sz="2400" b="1" dirty="0" smtClean="0">
                <a:solidFill>
                  <a:schemeClr val="dk1"/>
                </a:solidFill>
              </a:rPr>
              <a:t>    (</a:t>
            </a:r>
            <a:r>
              <a:rPr lang="ru" sz="2400" b="1" dirty="0">
                <a:solidFill>
                  <a:schemeClr val="dk1"/>
                </a:solidFill>
              </a:rPr>
              <a:t>28 – 90 дней);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3429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" sz="2400" b="1" dirty="0" smtClean="0">
                <a:solidFill>
                  <a:schemeClr val="dk1"/>
                </a:solidFill>
              </a:rPr>
              <a:t> </a:t>
            </a:r>
            <a:r>
              <a:rPr lang="ru" sz="2400" b="1" dirty="0">
                <a:solidFill>
                  <a:schemeClr val="dk1"/>
                </a:solidFill>
              </a:rPr>
              <a:t>Дневной стационар – дневное пребывание </a:t>
            </a:r>
            <a:endParaRPr lang="ru" sz="2400" b="1" dirty="0" smtClean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" sz="2400" b="1" dirty="0">
                <a:solidFill>
                  <a:schemeClr val="dk1"/>
                </a:solidFill>
              </a:rPr>
              <a:t> </a:t>
            </a:r>
            <a:r>
              <a:rPr lang="ru" sz="2400" b="1" dirty="0" smtClean="0">
                <a:solidFill>
                  <a:schemeClr val="dk1"/>
                </a:solidFill>
              </a:rPr>
              <a:t>    (</a:t>
            </a:r>
            <a:r>
              <a:rPr lang="ru" sz="2400" b="1" dirty="0">
                <a:solidFill>
                  <a:schemeClr val="dk1"/>
                </a:solidFill>
              </a:rPr>
              <a:t>30 – 60 дней);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endParaRPr sz="2400" b="1" dirty="0">
              <a:solidFill>
                <a:schemeClr val="dk1"/>
              </a:solidFill>
            </a:endParaRPr>
          </a:p>
          <a:p>
            <a:pPr marL="3429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Wingdings" panose="05000000000000000000" pitchFamily="2" charset="2"/>
              <a:buChar char="Ø"/>
            </a:pPr>
            <a:r>
              <a:rPr lang="ru" sz="2400" b="1" dirty="0" smtClean="0">
                <a:solidFill>
                  <a:schemeClr val="dk1"/>
                </a:solidFill>
              </a:rPr>
              <a:t> </a:t>
            </a:r>
            <a:r>
              <a:rPr lang="ru" sz="2400" b="1" dirty="0">
                <a:solidFill>
                  <a:schemeClr val="dk1"/>
                </a:solidFill>
              </a:rPr>
              <a:t>Амбулаторная реабилитация – индивидуальный график </a:t>
            </a:r>
            <a:r>
              <a:rPr lang="ru" sz="2400" b="1" dirty="0" smtClean="0">
                <a:solidFill>
                  <a:schemeClr val="dk1"/>
                </a:solidFill>
              </a:rPr>
              <a:t>реабилитации сроком до </a:t>
            </a:r>
            <a:r>
              <a:rPr lang="ru" sz="2400" b="1" dirty="0">
                <a:solidFill>
                  <a:schemeClr val="dk1"/>
                </a:solidFill>
              </a:rPr>
              <a:t>2-х </a:t>
            </a:r>
            <a:r>
              <a:rPr lang="ru" sz="2400" b="1" dirty="0" smtClean="0">
                <a:solidFill>
                  <a:schemeClr val="dk1"/>
                </a:solidFill>
              </a:rPr>
              <a:t>лет.</a:t>
            </a:r>
            <a:endParaRPr sz="24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-648250" y="0"/>
            <a:ext cx="10138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>
            <a:spLocks noGrp="1"/>
          </p:cNvSpPr>
          <p:nvPr>
            <p:ph type="subTitle" idx="1"/>
          </p:nvPr>
        </p:nvSpPr>
        <p:spPr>
          <a:xfrm>
            <a:off x="311700" y="329450"/>
            <a:ext cx="8520600" cy="3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rgbClr val="073763"/>
                </a:solidFill>
              </a:rPr>
              <a:t>Штатное расписание РНЦ:</a:t>
            </a:r>
            <a:endParaRPr sz="3200" b="1" dirty="0">
              <a:solidFill>
                <a:srgbClr val="07376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endParaRPr sz="3200" dirty="0">
              <a:solidFill>
                <a:schemeClr val="dk1"/>
              </a:solidFill>
            </a:endParaRP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Wingdings" panose="05000000000000000000" pitchFamily="2" charset="2"/>
              <a:buChar char="Ø"/>
            </a:pPr>
            <a:r>
              <a:rPr lang="ru" sz="3200" dirty="0">
                <a:solidFill>
                  <a:schemeClr val="dk1"/>
                </a:solidFill>
              </a:rPr>
              <a:t>врач психотерапевт – </a:t>
            </a:r>
            <a:r>
              <a:rPr lang="ru" sz="3200" dirty="0" smtClean="0">
                <a:solidFill>
                  <a:schemeClr val="dk1"/>
                </a:solidFill>
              </a:rPr>
              <a:t>3 должности;</a:t>
            </a:r>
            <a:endParaRPr sz="3200" dirty="0">
              <a:solidFill>
                <a:schemeClr val="dk1"/>
              </a:solidFill>
            </a:endParaRP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Wingdings" panose="05000000000000000000" pitchFamily="2" charset="2"/>
              <a:buChar char="Ø"/>
            </a:pPr>
            <a:r>
              <a:rPr lang="ru" sz="3200" dirty="0">
                <a:solidFill>
                  <a:schemeClr val="dk1"/>
                </a:solidFill>
              </a:rPr>
              <a:t>врач психиатр – нарколог – 4  </a:t>
            </a:r>
            <a:r>
              <a:rPr lang="ru" sz="3200" dirty="0" smtClean="0">
                <a:solidFill>
                  <a:schemeClr val="dk1"/>
                </a:solidFill>
              </a:rPr>
              <a:t>должности;</a:t>
            </a:r>
            <a:endParaRPr sz="3200" dirty="0">
              <a:solidFill>
                <a:schemeClr val="dk1"/>
              </a:solidFill>
            </a:endParaRP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Wingdings" panose="05000000000000000000" pitchFamily="2" charset="2"/>
              <a:buChar char="Ø"/>
            </a:pPr>
            <a:r>
              <a:rPr lang="ru" sz="3200" dirty="0">
                <a:solidFill>
                  <a:schemeClr val="dk1"/>
                </a:solidFill>
              </a:rPr>
              <a:t>клинический психолог – 3 </a:t>
            </a:r>
            <a:r>
              <a:rPr lang="ru" sz="3200" dirty="0" smtClean="0">
                <a:solidFill>
                  <a:schemeClr val="dk1"/>
                </a:solidFill>
              </a:rPr>
              <a:t>должности;</a:t>
            </a:r>
            <a:endParaRPr sz="3200" dirty="0">
              <a:solidFill>
                <a:schemeClr val="dk1"/>
              </a:solidFill>
            </a:endParaRPr>
          </a:p>
          <a:p>
            <a:pPr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Wingdings" panose="05000000000000000000" pitchFamily="2" charset="2"/>
              <a:buChar char="Ø"/>
            </a:pPr>
            <a:r>
              <a:rPr lang="ru" sz="3200" dirty="0">
                <a:solidFill>
                  <a:schemeClr val="dk1"/>
                </a:solidFill>
              </a:rPr>
              <a:t>консультант по химической зависимости и социальный работник– 14 </a:t>
            </a:r>
            <a:r>
              <a:rPr lang="ru" sz="3200" dirty="0" smtClean="0">
                <a:solidFill>
                  <a:schemeClr val="dk1"/>
                </a:solidFill>
              </a:rPr>
              <a:t>должностей.</a:t>
            </a:r>
            <a:endParaRPr sz="3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 amt="18000"/>
          </a:blip>
          <a:stretch>
            <a:fillRect/>
          </a:stretch>
        </p:blipFill>
        <p:spPr>
          <a:xfrm>
            <a:off x="0" y="0"/>
            <a:ext cx="9144000" cy="53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293850" y="514825"/>
            <a:ext cx="8792400" cy="15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9013" algn="l" rtl="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Формирование мотивации на отказ от употребления ПАВ и участие в программе медико-социальной реабилитации.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Восстановления физического, психического и духовного здоровья пациентов с наркологическими заболеваниями.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Нивелирование соматических, астенических, аффективных, поведенческих и интеллектуально-мнестических расстройств.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Формирование ответственности за свое поведение, навыков здорового образа жизни с установками на трезвость, коммуникации, взаимодействия, трудовой и досуговой деятельности.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Оказание медико-психологической помощи семьям.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Достижение стойкой ремиссии, противорецидивные мероприятия.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Мотивация на дальнейшую ресоциализацию.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0901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6"/>
              <a:buFont typeface="Roboto"/>
              <a:buChar char="●"/>
            </a:pPr>
            <a:r>
              <a:rPr lang="ru" sz="1266" b="1" dirty="0">
                <a:latin typeface="Roboto"/>
                <a:ea typeface="Roboto"/>
                <a:cs typeface="Roboto"/>
                <a:sym typeface="Roboto"/>
              </a:rPr>
              <a:t>Формирование мотивации на отказ от употребления ПАВ и участие в программе медико-социальной реабилитации.</a:t>
            </a:r>
            <a:endParaRPr sz="1266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627000" y="53125"/>
            <a:ext cx="775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ЦЕЛИ И ЗАДАЧИ </a:t>
            </a:r>
            <a:r>
              <a:rPr lang="ru" sz="1800" b="1" dirty="0" smtClean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РЕАБИЛИТАЦИОННОГО ЦЕНТРА</a:t>
            </a:r>
            <a:endParaRPr sz="1800" b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7333376" y="4240018"/>
            <a:ext cx="1597973" cy="54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84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Разработка и </a:t>
            </a:r>
            <a:r>
              <a:rPr lang="ru-RU" sz="284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со</a:t>
            </a:r>
            <a:r>
              <a:rPr lang="ru" sz="284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прохождение индивидуальной программы </a:t>
            </a:r>
            <a:r>
              <a:rPr lang="ru-RU" sz="2840" b="1" dirty="0">
                <a:solidFill>
                  <a:srgbClr val="073763"/>
                </a:solidFill>
                <a:latin typeface="Roboto"/>
                <a:ea typeface="Roboto"/>
                <a:cs typeface="Roboto"/>
                <a:sym typeface="Roboto"/>
              </a:rPr>
              <a:t>реабилитации</a:t>
            </a:r>
            <a:endParaRPr sz="2120" b="1" dirty="0">
              <a:solidFill>
                <a:srgbClr val="07376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l="21882" r="20593" b="7304"/>
          <a:stretch/>
        </p:blipFill>
        <p:spPr>
          <a:xfrm>
            <a:off x="429321" y="2137177"/>
            <a:ext cx="2160000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2000" y="2137175"/>
            <a:ext cx="2160000" cy="216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9100" y="2128177"/>
            <a:ext cx="2178000" cy="217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6">
            <a:alphaModFix amt="26000"/>
          </a:blip>
          <a:stretch>
            <a:fillRect/>
          </a:stretch>
        </p:blipFill>
        <p:spPr>
          <a:xfrm>
            <a:off x="7032806" y="4315694"/>
            <a:ext cx="1936799" cy="5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2156</Words>
  <Application>Microsoft Office PowerPoint</Application>
  <PresentationFormat>Экран (16:9)</PresentationFormat>
  <Paragraphs>227</Paragraphs>
  <Slides>46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0" baseType="lpstr">
      <vt:lpstr>Arial</vt:lpstr>
      <vt:lpstr>Wingdings</vt:lpstr>
      <vt:lpstr>Roboto</vt:lpstr>
      <vt:lpstr>Simple Light</vt:lpstr>
      <vt:lpstr>Реабилитационный наркологический центр</vt:lpstr>
      <vt:lpstr>Тема: «Медицинская реабилитация больных с наркологическими заболеваниями».</vt:lpstr>
      <vt:lpstr>Презентация PowerPoint</vt:lpstr>
      <vt:lpstr>Презентация PowerPoint</vt:lpstr>
      <vt:lpstr>Медицинская реабилитация-</vt:lpstr>
      <vt:lpstr>    Программа реабилитации представлена тремя этапами: </vt:lpstr>
      <vt:lpstr>Презентация PowerPoint</vt:lpstr>
      <vt:lpstr>Презентация PowerPoint</vt:lpstr>
      <vt:lpstr>Разработка и сопрохождение индивидуальной программы реабилитации</vt:lpstr>
      <vt:lpstr>Программа реабилитации</vt:lpstr>
      <vt:lpstr>Цели программы медицинской реабилитации</vt:lpstr>
      <vt:lpstr>Задачи программы медицинской реабилитации</vt:lpstr>
      <vt:lpstr>Презентация PowerPoint</vt:lpstr>
      <vt:lpstr>Фармакотерапия</vt:lpstr>
      <vt:lpstr>OXY-SPA</vt:lpstr>
      <vt:lpstr>Презентация PowerPoint</vt:lpstr>
      <vt:lpstr>Методы реабилитационной программы </vt:lpstr>
      <vt:lpstr>Психотерапевтический блок</vt:lpstr>
      <vt:lpstr>Презентация PowerPoint</vt:lpstr>
      <vt:lpstr>Кабинет психотерапевта</vt:lpstr>
      <vt:lpstr>Кабинет психотерапевта</vt:lpstr>
      <vt:lpstr>Мотивационное интервью – что это?</vt:lpstr>
      <vt:lpstr>Мотивационное интервью</vt:lpstr>
      <vt:lpstr>Конфронтационный метод</vt:lpstr>
      <vt:lpstr>Метод группового взаимодействия:</vt:lpstr>
      <vt:lpstr>Когнитивно-поведенческая терапия </vt:lpstr>
      <vt:lpstr>Личностно – ориентированная психотерапия</vt:lpstr>
      <vt:lpstr>Гештальт-терапия</vt:lpstr>
      <vt:lpstr>Индивидуальная терапия</vt:lpstr>
      <vt:lpstr>Кабинет медицинского психолога</vt:lpstr>
      <vt:lpstr>Семейная терапия</vt:lpstr>
      <vt:lpstr>Кабинет медицинского психолога</vt:lpstr>
      <vt:lpstr>Познавательно-информационный блок</vt:lpstr>
      <vt:lpstr>Социальный блок</vt:lpstr>
      <vt:lpstr>Социальный блок</vt:lpstr>
      <vt:lpstr>Социализация</vt:lpstr>
      <vt:lpstr>Совместные проекты с АНО РЦ «Здоровая Сибирь» </vt:lpstr>
      <vt:lpstr>Комната отдыха (фильмотерапия)</vt:lpstr>
      <vt:lpstr>Презентация PowerPoint</vt:lpstr>
      <vt:lpstr>Живой уголок - место для психологической разгрузки</vt:lpstr>
      <vt:lpstr>Физическая сфера </vt:lpstr>
      <vt:lpstr>Трудотерапия, спортивные занятия</vt:lpstr>
      <vt:lpstr>Условия госпитализации в отделение медицинской реабилитации РНЦ </vt:lpstr>
      <vt:lpstr>Противопоказания для госпитализации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Реабилитационный наркологический центр</dc:title>
  <dc:creator>Тарбеева Эльвира Александровна</dc:creator>
  <cp:lastModifiedBy>Тарбеева Эльвира Александровна</cp:lastModifiedBy>
  <cp:revision>19</cp:revision>
  <dcterms:modified xsi:type="dcterms:W3CDTF">2021-05-18T06:28:46Z</dcterms:modified>
</cp:coreProperties>
</file>